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340" r:id="rId2"/>
    <p:sldId id="309" r:id="rId3"/>
    <p:sldId id="306" r:id="rId4"/>
    <p:sldId id="307" r:id="rId5"/>
    <p:sldId id="308" r:id="rId6"/>
    <p:sldId id="310" r:id="rId7"/>
    <p:sldId id="325" r:id="rId8"/>
    <p:sldId id="312" r:id="rId9"/>
    <p:sldId id="313" r:id="rId10"/>
    <p:sldId id="314" r:id="rId11"/>
    <p:sldId id="315" r:id="rId12"/>
    <p:sldId id="317" r:id="rId13"/>
    <p:sldId id="318" r:id="rId14"/>
    <p:sldId id="319" r:id="rId15"/>
    <p:sldId id="320" r:id="rId16"/>
    <p:sldId id="331" r:id="rId17"/>
    <p:sldId id="326" r:id="rId18"/>
    <p:sldId id="327" r:id="rId19"/>
    <p:sldId id="339" r:id="rId20"/>
    <p:sldId id="322" r:id="rId21"/>
    <p:sldId id="332" r:id="rId22"/>
    <p:sldId id="334" r:id="rId23"/>
    <p:sldId id="335" r:id="rId24"/>
    <p:sldId id="336" r:id="rId25"/>
    <p:sldId id="337" r:id="rId26"/>
    <p:sldId id="338" r:id="rId27"/>
    <p:sldId id="256" r:id="rId28"/>
    <p:sldId id="257" r:id="rId29"/>
    <p:sldId id="258" r:id="rId30"/>
    <p:sldId id="259" r:id="rId31"/>
    <p:sldId id="260" r:id="rId32"/>
    <p:sldId id="261" r:id="rId33"/>
    <p:sldId id="262" r:id="rId34"/>
    <p:sldId id="263" r:id="rId35"/>
    <p:sldId id="264" r:id="rId36"/>
    <p:sldId id="333" r:id="rId37"/>
    <p:sldId id="323" r:id="rId38"/>
  </p:sldIdLst>
  <p:sldSz cx="18288000" cy="10287000"/>
  <p:notesSz cx="6858000" cy="9144000"/>
  <p:embeddedFontLst>
    <p:embeddedFont>
      <p:font typeface="Brasika" panose="020B0604020202020204" charset="0"/>
      <p:regular r:id="rId40"/>
    </p:embeddedFont>
    <p:embeddedFont>
      <p:font typeface="Calibri" panose="020F0502020204030204" pitchFamily="34" charset="0"/>
      <p:regular r:id="rId41"/>
      <p:bold r:id="rId42"/>
      <p:italic r:id="rId43"/>
      <p:boldItalic r:id="rId44"/>
    </p:embeddedFont>
    <p:embeddedFont>
      <p:font typeface="Georgia" panose="02040502050405020303" pitchFamily="18" charset="0"/>
      <p:regular r:id="rId45"/>
      <p:bold r:id="rId46"/>
      <p:italic r:id="rId47"/>
      <p:boldItalic r:id="rId48"/>
    </p:embeddedFont>
    <p:embeddedFont>
      <p:font typeface="Merriweather" panose="00000500000000000000" pitchFamily="2" charset="0"/>
      <p:regular r:id="rId49"/>
      <p:bold r:id="rId50"/>
      <p:italic r:id="rId51"/>
      <p:boldItalic r:id="rId52"/>
    </p:embeddedFont>
    <p:embeddedFont>
      <p:font typeface="Merriweather Bold" panose="00000800000000000000" charset="0"/>
      <p:regular r:id="rId53"/>
    </p:embeddedFont>
    <p:embeddedFont>
      <p:font typeface="Public Sans" panose="020B0604020202020204" charset="0"/>
      <p:regular r:id="rId54"/>
    </p:embeddedFont>
    <p:embeddedFont>
      <p:font typeface="Public Sans Bold" panose="020B0604020202020204" charset="0"/>
      <p:regular r:id="rId55"/>
    </p:embeddedFont>
    <p:embeddedFont>
      <p:font typeface="Segoe UI" panose="020B0502040204020203" pitchFamily="34" charset="0"/>
      <p:regular r:id="rId56"/>
      <p:bold r:id="rId57"/>
      <p:italic r:id="rId58"/>
      <p:boldItalic r:id="rId59"/>
    </p:embeddedFont>
    <p:embeddedFont>
      <p:font typeface="Trocchi" panose="020B0604020202020204" charset="0"/>
      <p:regular r:id="rId60"/>
    </p:embeddedFont>
    <p:embeddedFont>
      <p:font typeface="Tw Cen MT" panose="020B0602020104020603"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C34A9A-EB7C-4BD1-93D8-19D55F0AA70D}">
          <p14:sldIdLst>
            <p14:sldId id="340"/>
            <p14:sldId id="309"/>
          </p14:sldIdLst>
        </p14:section>
        <p14:section name="video" id="{BCD9B532-45A7-489F-A23C-F10D6844948C}">
          <p14:sldIdLst>
            <p14:sldId id="306"/>
            <p14:sldId id="307"/>
            <p14:sldId id="308"/>
          </p14:sldIdLst>
        </p14:section>
        <p14:section name="problems" id="{F9829550-EA66-4024-9112-4F4580E7A7F4}">
          <p14:sldIdLst>
            <p14:sldId id="310"/>
          </p14:sldIdLst>
        </p14:section>
        <p14:section name="competitive" id="{F92D68F2-0379-472E-A210-C95F81E643C2}">
          <p14:sldIdLst>
            <p14:sldId id="325"/>
            <p14:sldId id="312"/>
            <p14:sldId id="313"/>
            <p14:sldId id="314"/>
            <p14:sldId id="315"/>
          </p14:sldIdLst>
        </p14:section>
        <p14:section name="value" id="{9308737E-2E80-45FA-8D3A-59652A5921E6}">
          <p14:sldIdLst>
            <p14:sldId id="317"/>
          </p14:sldIdLst>
        </p14:section>
        <p14:section name="market" id="{B3D87C5B-3C71-421F-87AA-1A81317DC6D0}">
          <p14:sldIdLst>
            <p14:sldId id="318"/>
            <p14:sldId id="319"/>
            <p14:sldId id="320"/>
          </p14:sldIdLst>
        </p14:section>
        <p14:section name="mern" id="{FA51E6F3-0D39-49F2-AA47-725720486314}">
          <p14:sldIdLst>
            <p14:sldId id="331"/>
            <p14:sldId id="326"/>
            <p14:sldId id="327"/>
            <p14:sldId id="339"/>
            <p14:sldId id="322"/>
            <p14:sldId id="332"/>
          </p14:sldIdLst>
        </p14:section>
        <p14:section name="why aws" id="{CB862494-AA0E-4D9E-AED2-D46C362F2CDF}">
          <p14:sldIdLst>
            <p14:sldId id="334"/>
          </p14:sldIdLst>
        </p14:section>
        <p14:section name="WHAT IS AWS EC2?" id="{90A8D727-C4F7-4088-AA5C-051B722D2F5C}">
          <p14:sldIdLst>
            <p14:sldId id="335"/>
          </p14:sldIdLst>
        </p14:section>
        <p14:section name="WHAT IS AN INSTANCE?" id="{088885FB-67EA-47FE-B8A9-A02EB9BA6ED3}">
          <p14:sldIdLst>
            <p14:sldId id="336"/>
          </p14:sldIdLst>
        </p14:section>
        <p14:section name="HOW EC2 WORKS?" id="{2E0DD1FB-8F18-4901-AB32-4A8A93BAE254}">
          <p14:sldIdLst>
            <p14:sldId id="337"/>
          </p14:sldIdLst>
        </p14:section>
        <p14:section name="BENEFITS OF AMAZON EC2" id="{1CDFD87F-4876-4CDB-8259-31EC17F983A4}">
          <p14:sldIdLst>
            <p14:sldId id="338"/>
          </p14:sldIdLst>
        </p14:section>
        <p14:section name="personas" id="{E4747AED-058A-4081-BA32-D9D1346F8FC4}">
          <p14:sldIdLst>
            <p14:sldId id="256"/>
            <p14:sldId id="257"/>
            <p14:sldId id="258"/>
            <p14:sldId id="259"/>
            <p14:sldId id="260"/>
            <p14:sldId id="261"/>
            <p14:sldId id="262"/>
            <p14:sldId id="263"/>
            <p14:sldId id="264"/>
          </p14:sldIdLst>
        </p14:section>
        <p14:section name="ending" id="{FA39798A-E346-4790-8AE3-B9D20668A030}">
          <p14:sldIdLst>
            <p14:sldId id="333"/>
            <p14:sldId id="3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ABE"/>
    <a:srgbClr val="CAE6D8"/>
    <a:srgbClr val="FCDEEA"/>
    <a:srgbClr val="A6C6E1"/>
    <a:srgbClr val="EFEFEF"/>
    <a:srgbClr val="C36518"/>
    <a:srgbClr val="E88241"/>
    <a:srgbClr val="B2CFC4"/>
    <a:srgbClr val="EEBDB5"/>
    <a:srgbClr val="7BB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88598" autoAdjust="0"/>
  </p:normalViewPr>
  <p:slideViewPr>
    <p:cSldViewPr>
      <p:cViewPr varScale="1">
        <p:scale>
          <a:sx n="96" d="100"/>
          <a:sy n="96" d="100"/>
        </p:scale>
        <p:origin x="79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Comic books sales by year (million copies)</c:v>
                </c:pt>
              </c:strCache>
            </c:strRef>
          </c:tx>
          <c:spPr>
            <a:solidFill>
              <a:schemeClr val="accent1"/>
            </a:solidFill>
            <a:ln>
              <a:noFill/>
            </a:ln>
            <a:effectLst>
              <a:outerShdw blurRad="50800" dist="38100" dir="5400000" algn="t" rotWithShape="0">
                <a:prstClr val="black">
                  <a:alpha val="19000"/>
                </a:prstClr>
              </a:outerShdw>
            </a:effectLst>
            <a:sp3d/>
          </c:spPr>
          <c:invertIfNegative val="0"/>
          <c:dPt>
            <c:idx val="0"/>
            <c:invertIfNegative val="0"/>
            <c:bubble3D val="0"/>
            <c:spPr>
              <a:solidFill>
                <a:srgbClr val="AC87C5"/>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1-FF58-4600-A68A-AF490C5A9C4D}"/>
              </c:ext>
            </c:extLst>
          </c:dPt>
          <c:dPt>
            <c:idx val="1"/>
            <c:invertIfNegative val="0"/>
            <c:bubble3D val="0"/>
            <c:spPr>
              <a:solidFill>
                <a:srgbClr val="F0E1B8"/>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3-FF58-4600-A68A-AF490C5A9C4D}"/>
              </c:ext>
            </c:extLst>
          </c:dPt>
          <c:dPt>
            <c:idx val="2"/>
            <c:invertIfNegative val="0"/>
            <c:bubble3D val="0"/>
            <c:spPr>
              <a:solidFill>
                <a:srgbClr val="FFC4C4"/>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5-FF58-4600-A68A-AF490C5A9C4D}"/>
              </c:ext>
            </c:extLst>
          </c:dPt>
          <c:dPt>
            <c:idx val="3"/>
            <c:invertIfNegative val="0"/>
            <c:bubble3D val="0"/>
            <c:spPr>
              <a:solidFill>
                <a:srgbClr val="75B3C2"/>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7-FF58-4600-A68A-AF490C5A9C4D}"/>
              </c:ext>
            </c:extLst>
          </c:dPt>
          <c:dPt>
            <c:idx val="4"/>
            <c:invertIfNegative val="0"/>
            <c:bubble3D val="0"/>
            <c:spPr>
              <a:solidFill>
                <a:srgbClr val="CCE1B8"/>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9-FF58-4600-A68A-AF490C5A9C4D}"/>
              </c:ext>
            </c:extLst>
          </c:dPt>
          <c:dPt>
            <c:idx val="5"/>
            <c:invertIfNegative val="0"/>
            <c:bubble3D val="0"/>
            <c:spPr>
              <a:solidFill>
                <a:srgbClr val="E1BFD1"/>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B-FF58-4600-A68A-AF490C5A9C4D}"/>
              </c:ext>
            </c:extLst>
          </c:dPt>
          <c:dPt>
            <c:idx val="6"/>
            <c:invertIfNegative val="0"/>
            <c:bubble3D val="0"/>
            <c:spPr>
              <a:solidFill>
                <a:srgbClr val="F8C9A6"/>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D-FF58-4600-A68A-AF490C5A9C4D}"/>
              </c:ext>
            </c:extLst>
          </c:dPt>
          <c:dPt>
            <c:idx val="7"/>
            <c:invertIfNegative val="0"/>
            <c:bubble3D val="0"/>
            <c:spPr>
              <a:solidFill>
                <a:srgbClr val="B8D0F0"/>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F-FF58-4600-A68A-AF490C5A9C4D}"/>
              </c:ext>
            </c:extLst>
          </c:dPt>
          <c:dPt>
            <c:idx val="8"/>
            <c:invertIfNegative val="0"/>
            <c:bubble3D val="0"/>
            <c:spPr>
              <a:solidFill>
                <a:srgbClr val="BFD9CC"/>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11-FF58-4600-A68A-AF490C5A9C4D}"/>
              </c:ext>
            </c:extLst>
          </c:dPt>
          <c:dPt>
            <c:idx val="9"/>
            <c:invertIfNegative val="0"/>
            <c:bubble3D val="0"/>
            <c:spPr>
              <a:solidFill>
                <a:srgbClr val="F5D9E4"/>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13-FF58-4600-A68A-AF490C5A9C4D}"/>
              </c:ext>
            </c:extLst>
          </c:dPt>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Sheet1!$B$2:$B$11</c:f>
              <c:numCache>
                <c:formatCode>General</c:formatCode>
                <c:ptCount val="10"/>
                <c:pt idx="0">
                  <c:v>86</c:v>
                </c:pt>
                <c:pt idx="1">
                  <c:v>91.8</c:v>
                </c:pt>
                <c:pt idx="2">
                  <c:v>32</c:v>
                </c:pt>
                <c:pt idx="3">
                  <c:v>38</c:v>
                </c:pt>
                <c:pt idx="4">
                  <c:v>99</c:v>
                </c:pt>
                <c:pt idx="5">
                  <c:v>89.4</c:v>
                </c:pt>
                <c:pt idx="6">
                  <c:v>84.4</c:v>
                </c:pt>
                <c:pt idx="7">
                  <c:v>83.2</c:v>
                </c:pt>
                <c:pt idx="8">
                  <c:v>63.2</c:v>
                </c:pt>
                <c:pt idx="9">
                  <c:v>94</c:v>
                </c:pt>
              </c:numCache>
            </c:numRef>
          </c:val>
          <c:shape val="cylinder"/>
          <c:extLst>
            <c:ext xmlns:c16="http://schemas.microsoft.com/office/drawing/2014/chart" uri="{C3380CC4-5D6E-409C-BE32-E72D297353CC}">
              <c16:uniqueId val="{00000014-FF58-4600-A68A-AF490C5A9C4D}"/>
            </c:ext>
          </c:extLst>
        </c:ser>
        <c:dLbls>
          <c:showLegendKey val="0"/>
          <c:showVal val="0"/>
          <c:showCatName val="0"/>
          <c:showSerName val="0"/>
          <c:showPercent val="0"/>
          <c:showBubbleSize val="0"/>
        </c:dLbls>
        <c:gapWidth val="120"/>
        <c:gapDepth val="156"/>
        <c:shape val="box"/>
        <c:axId val="597357056"/>
        <c:axId val="597362816"/>
        <c:axId val="0"/>
      </c:bar3DChart>
      <c:catAx>
        <c:axId val="5973570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362816"/>
        <c:crosses val="autoZero"/>
        <c:auto val="1"/>
        <c:lblAlgn val="ctr"/>
        <c:lblOffset val="100"/>
        <c:noMultiLvlLbl val="0"/>
      </c:catAx>
      <c:valAx>
        <c:axId val="597362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357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Device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effectLst>
              <a:innerShdw blurRad="114300">
                <a:prstClr val="black"/>
              </a:innerShdw>
            </a:effectLst>
          </c:spPr>
          <c:dPt>
            <c:idx val="0"/>
            <c:bubble3D val="0"/>
            <c:spPr>
              <a:solidFill>
                <a:srgbClr val="AE89C7"/>
              </a:solidFill>
              <a:ln w="19050">
                <a:solidFill>
                  <a:schemeClr val="lt1"/>
                </a:solidFill>
              </a:ln>
              <a:effectLst>
                <a:innerShdw blurRad="114300">
                  <a:prstClr val="black"/>
                </a:innerShdw>
              </a:effectLst>
            </c:spPr>
            <c:extLst>
              <c:ext xmlns:c16="http://schemas.microsoft.com/office/drawing/2014/chart" uri="{C3380CC4-5D6E-409C-BE32-E72D297353CC}">
                <c16:uniqueId val="{00000001-6D03-4961-9E4E-651981E8ACD2}"/>
              </c:ext>
            </c:extLst>
          </c:dPt>
          <c:dPt>
            <c:idx val="1"/>
            <c:bubble3D val="0"/>
            <c:spPr>
              <a:solidFill>
                <a:srgbClr val="F8EABE"/>
              </a:solidFill>
              <a:ln w="19050">
                <a:solidFill>
                  <a:schemeClr val="lt1"/>
                </a:solidFill>
              </a:ln>
              <a:effectLst>
                <a:innerShdw blurRad="114300">
                  <a:prstClr val="black"/>
                </a:innerShdw>
              </a:effectLst>
            </c:spPr>
            <c:extLst>
              <c:ext xmlns:c16="http://schemas.microsoft.com/office/drawing/2014/chart" uri="{C3380CC4-5D6E-409C-BE32-E72D297353CC}">
                <c16:uniqueId val="{00000003-6D03-4961-9E4E-651981E8ACD2}"/>
              </c:ext>
            </c:extLst>
          </c:dPt>
          <c:cat>
            <c:strRef>
              <c:f>Sheet1!$A$15:$B$15</c:f>
              <c:strCache>
                <c:ptCount val="2"/>
                <c:pt idx="0">
                  <c:v>mobile web</c:v>
                </c:pt>
                <c:pt idx="1">
                  <c:v> Desktop</c:v>
                </c:pt>
              </c:strCache>
            </c:strRef>
          </c:cat>
          <c:val>
            <c:numRef>
              <c:f>Sheet1!$A$16:$B$16</c:f>
              <c:numCache>
                <c:formatCode>0.00%</c:formatCode>
                <c:ptCount val="2"/>
                <c:pt idx="0">
                  <c:v>0.82940000000000003</c:v>
                </c:pt>
                <c:pt idx="1">
                  <c:v>0.1706</c:v>
                </c:pt>
              </c:numCache>
            </c:numRef>
          </c:val>
          <c:extLst>
            <c:ext xmlns:c16="http://schemas.microsoft.com/office/drawing/2014/chart" uri="{C3380CC4-5D6E-409C-BE32-E72D297353CC}">
              <c16:uniqueId val="{00000004-6D03-4961-9E4E-651981E8ACD2}"/>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 Countries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effectLst>
              <a:innerShdw blurRad="114300">
                <a:prstClr val="black"/>
              </a:innerShdw>
            </a:effectLst>
            <a:scene3d>
              <a:camera prst="orthographicFront"/>
              <a:lightRig rig="threePt" dir="t"/>
            </a:scene3d>
            <a:sp3d/>
          </c:spPr>
          <c:dPt>
            <c:idx val="0"/>
            <c:bubble3D val="0"/>
            <c:spPr>
              <a:solidFill>
                <a:srgbClr val="BED8F7"/>
              </a:solidFill>
              <a:ln w="19050">
                <a:solidFill>
                  <a:schemeClr val="lt1"/>
                </a:solidFill>
              </a:ln>
              <a:effectLst>
                <a:innerShdw blurRad="114300">
                  <a:prstClr val="black"/>
                </a:innerShdw>
              </a:effectLst>
              <a:scene3d>
                <a:camera prst="orthographicFront"/>
                <a:lightRig rig="threePt" dir="t"/>
              </a:scene3d>
              <a:sp3d/>
            </c:spPr>
            <c:extLst>
              <c:ext xmlns:c16="http://schemas.microsoft.com/office/drawing/2014/chart" uri="{C3380CC4-5D6E-409C-BE32-E72D297353CC}">
                <c16:uniqueId val="{00000001-28C6-432E-BE5E-1FF38D3F6517}"/>
              </c:ext>
            </c:extLst>
          </c:dPt>
          <c:dPt>
            <c:idx val="1"/>
            <c:bubble3D val="0"/>
            <c:spPr>
              <a:solidFill>
                <a:srgbClr val="FFC9C9"/>
              </a:solidFill>
              <a:ln w="19050">
                <a:solidFill>
                  <a:schemeClr val="lt1"/>
                </a:solidFill>
              </a:ln>
              <a:effectLst>
                <a:innerShdw blurRad="114300">
                  <a:prstClr val="black"/>
                </a:innerShdw>
              </a:effectLst>
              <a:scene3d>
                <a:camera prst="orthographicFront"/>
                <a:lightRig rig="threePt" dir="t"/>
              </a:scene3d>
              <a:sp3d/>
            </c:spPr>
            <c:extLst>
              <c:ext xmlns:c16="http://schemas.microsoft.com/office/drawing/2014/chart" uri="{C3380CC4-5D6E-409C-BE32-E72D297353CC}">
                <c16:uniqueId val="{00000003-28C6-432E-BE5E-1FF38D3F6517}"/>
              </c:ext>
            </c:extLst>
          </c:dPt>
          <c:dPt>
            <c:idx val="2"/>
            <c:bubble3D val="0"/>
            <c:spPr>
              <a:solidFill>
                <a:srgbClr val="CAE6D8"/>
              </a:solidFill>
              <a:ln w="19050">
                <a:solidFill>
                  <a:schemeClr val="lt1"/>
                </a:solidFill>
              </a:ln>
              <a:effectLst>
                <a:innerShdw blurRad="114300">
                  <a:prstClr val="black"/>
                </a:innerShdw>
              </a:effectLst>
              <a:scene3d>
                <a:camera prst="orthographicFront"/>
                <a:lightRig rig="threePt" dir="t"/>
              </a:scene3d>
              <a:sp3d/>
            </c:spPr>
            <c:extLst>
              <c:ext xmlns:c16="http://schemas.microsoft.com/office/drawing/2014/chart" uri="{C3380CC4-5D6E-409C-BE32-E72D297353CC}">
                <c16:uniqueId val="{00000005-28C6-432E-BE5E-1FF38D3F6517}"/>
              </c:ext>
            </c:extLst>
          </c:dPt>
          <c:cat>
            <c:strRef>
              <c:f>Sheet1!$A$24:$C$24</c:f>
              <c:strCache>
                <c:ptCount val="3"/>
                <c:pt idx="0">
                  <c:v>US</c:v>
                </c:pt>
                <c:pt idx="1">
                  <c:v>UK</c:v>
                </c:pt>
                <c:pt idx="2">
                  <c:v>Canda</c:v>
                </c:pt>
              </c:strCache>
            </c:strRef>
          </c:cat>
          <c:val>
            <c:numRef>
              <c:f>Sheet1!$A$25:$C$25</c:f>
              <c:numCache>
                <c:formatCode>0.00%</c:formatCode>
                <c:ptCount val="3"/>
                <c:pt idx="0">
                  <c:v>0.47089999999999999</c:v>
                </c:pt>
                <c:pt idx="1">
                  <c:v>5.57E-2</c:v>
                </c:pt>
                <c:pt idx="2">
                  <c:v>4.99E-2</c:v>
                </c:pt>
              </c:numCache>
            </c:numRef>
          </c:val>
          <c:extLst>
            <c:ext xmlns:c16="http://schemas.microsoft.com/office/drawing/2014/chart" uri="{C3380CC4-5D6E-409C-BE32-E72D297353CC}">
              <c16:uniqueId val="{00000006-28C6-432E-BE5E-1FF38D3F6517}"/>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Device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solidFill>
              <a:srgbClr val="F8EABE"/>
            </a:solidFill>
            <a:effectLst>
              <a:innerShdw blurRad="114300">
                <a:prstClr val="black"/>
              </a:innerShdw>
            </a:effectLst>
          </c:spPr>
          <c:dPt>
            <c:idx val="0"/>
            <c:bubble3D val="0"/>
            <c:spPr>
              <a:solidFill>
                <a:srgbClr val="AE89C7"/>
              </a:solidFill>
              <a:ln w="19050">
                <a:solidFill>
                  <a:schemeClr val="lt1"/>
                </a:solidFill>
              </a:ln>
              <a:effectLst>
                <a:innerShdw blurRad="114300">
                  <a:prstClr val="black"/>
                </a:innerShdw>
              </a:effectLst>
            </c:spPr>
            <c:extLst>
              <c:ext xmlns:c16="http://schemas.microsoft.com/office/drawing/2014/chart" uri="{C3380CC4-5D6E-409C-BE32-E72D297353CC}">
                <c16:uniqueId val="{00000001-F9D9-44CF-B6C7-5A0B1DD57934}"/>
              </c:ext>
            </c:extLst>
          </c:dPt>
          <c:dPt>
            <c:idx val="1"/>
            <c:bubble3D val="0"/>
            <c:spPr>
              <a:solidFill>
                <a:srgbClr val="F8EABE"/>
              </a:solidFill>
              <a:ln w="19050">
                <a:solidFill>
                  <a:schemeClr val="lt1"/>
                </a:solidFill>
              </a:ln>
              <a:effectLst>
                <a:innerShdw blurRad="114300">
                  <a:prstClr val="black"/>
                </a:innerShdw>
              </a:effectLst>
            </c:spPr>
            <c:extLst>
              <c:ext xmlns:c16="http://schemas.microsoft.com/office/drawing/2014/chart" uri="{C3380CC4-5D6E-409C-BE32-E72D297353CC}">
                <c16:uniqueId val="{00000003-F9D9-44CF-B6C7-5A0B1DD57934}"/>
              </c:ext>
            </c:extLst>
          </c:dPt>
          <c:cat>
            <c:strRef>
              <c:f>Sheet1!$A$21:$B$21</c:f>
              <c:strCache>
                <c:ptCount val="2"/>
                <c:pt idx="0">
                  <c:v>mobile web</c:v>
                </c:pt>
                <c:pt idx="1">
                  <c:v>Desktop</c:v>
                </c:pt>
              </c:strCache>
            </c:strRef>
          </c:cat>
          <c:val>
            <c:numRef>
              <c:f>Sheet1!$A$22:$B$22</c:f>
              <c:numCache>
                <c:formatCode>0.00%</c:formatCode>
                <c:ptCount val="2"/>
                <c:pt idx="0">
                  <c:v>0.747</c:v>
                </c:pt>
                <c:pt idx="1">
                  <c:v>0.253</c:v>
                </c:pt>
              </c:numCache>
            </c:numRef>
          </c:val>
          <c:extLst>
            <c:ext xmlns:c16="http://schemas.microsoft.com/office/drawing/2014/chart" uri="{C3380CC4-5D6E-409C-BE32-E72D297353CC}">
              <c16:uniqueId val="{00000004-F9D9-44CF-B6C7-5A0B1DD57934}"/>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innerShdw blurRad="114300">
        <a:prstClr val="black"/>
      </a:inn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 Countries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Sheet1!$B$45</c:f>
              <c:strCache>
                <c:ptCount val="1"/>
                <c:pt idx="0">
                  <c:v>top counties</c:v>
                </c:pt>
              </c:strCache>
            </c:strRef>
          </c:tx>
          <c:spPr>
            <a:effectLst>
              <a:innerShdw blurRad="114300">
                <a:prstClr val="black"/>
              </a:innerShdw>
            </a:effectLst>
          </c:spPr>
          <c:dPt>
            <c:idx val="0"/>
            <c:bubble3D val="0"/>
            <c:spPr>
              <a:solidFill>
                <a:srgbClr val="BED8F7"/>
              </a:solidFill>
              <a:ln w="19050">
                <a:solidFill>
                  <a:schemeClr val="lt1"/>
                </a:solidFill>
              </a:ln>
              <a:effectLst>
                <a:innerShdw blurRad="114300">
                  <a:prstClr val="black"/>
                </a:innerShdw>
              </a:effectLst>
            </c:spPr>
            <c:extLst>
              <c:ext xmlns:c16="http://schemas.microsoft.com/office/drawing/2014/chart" uri="{C3380CC4-5D6E-409C-BE32-E72D297353CC}">
                <c16:uniqueId val="{00000001-D808-4F5A-A5BF-23240DCC0595}"/>
              </c:ext>
            </c:extLst>
          </c:dPt>
          <c:dPt>
            <c:idx val="1"/>
            <c:bubble3D val="0"/>
            <c:spPr>
              <a:solidFill>
                <a:srgbClr val="FFC9C9"/>
              </a:solidFill>
              <a:ln w="19050">
                <a:solidFill>
                  <a:schemeClr val="lt1"/>
                </a:solidFill>
              </a:ln>
              <a:effectLst>
                <a:innerShdw blurRad="114300">
                  <a:prstClr val="black"/>
                </a:innerShdw>
              </a:effectLst>
            </c:spPr>
            <c:extLst>
              <c:ext xmlns:c16="http://schemas.microsoft.com/office/drawing/2014/chart" uri="{C3380CC4-5D6E-409C-BE32-E72D297353CC}">
                <c16:uniqueId val="{00000003-D808-4F5A-A5BF-23240DCC0595}"/>
              </c:ext>
            </c:extLst>
          </c:dPt>
          <c:dPt>
            <c:idx val="2"/>
            <c:bubble3D val="0"/>
            <c:spPr>
              <a:solidFill>
                <a:srgbClr val="CAE6D8"/>
              </a:solidFill>
              <a:ln w="19050">
                <a:solidFill>
                  <a:schemeClr val="lt1"/>
                </a:solidFill>
              </a:ln>
              <a:effectLst>
                <a:innerShdw blurRad="114300">
                  <a:prstClr val="black"/>
                </a:innerShdw>
              </a:effectLst>
            </c:spPr>
            <c:extLst>
              <c:ext xmlns:c16="http://schemas.microsoft.com/office/drawing/2014/chart" uri="{C3380CC4-5D6E-409C-BE32-E72D297353CC}">
                <c16:uniqueId val="{00000005-D808-4F5A-A5BF-23240DCC0595}"/>
              </c:ext>
            </c:extLst>
          </c:dPt>
          <c:cat>
            <c:strRef>
              <c:f>Sheet1!$C$44:$E$44</c:f>
              <c:strCache>
                <c:ptCount val="3"/>
                <c:pt idx="0">
                  <c:v>US</c:v>
                </c:pt>
                <c:pt idx="1">
                  <c:v>India</c:v>
                </c:pt>
                <c:pt idx="2">
                  <c:v>Indonesia</c:v>
                </c:pt>
              </c:strCache>
            </c:strRef>
          </c:cat>
          <c:val>
            <c:numRef>
              <c:f>Sheet1!$C$45:$E$45</c:f>
              <c:numCache>
                <c:formatCode>General</c:formatCode>
                <c:ptCount val="3"/>
                <c:pt idx="0">
                  <c:v>18.7</c:v>
                </c:pt>
                <c:pt idx="1">
                  <c:v>10.96</c:v>
                </c:pt>
                <c:pt idx="2">
                  <c:v>8.2799999999999994</c:v>
                </c:pt>
              </c:numCache>
            </c:numRef>
          </c:val>
          <c:extLst>
            <c:ext xmlns:c16="http://schemas.microsoft.com/office/drawing/2014/chart" uri="{C3380CC4-5D6E-409C-BE32-E72D297353CC}">
              <c16:uniqueId val="{00000006-D808-4F5A-A5BF-23240DCC059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Sheet1!$B$69</c:f>
              <c:strCache>
                <c:ptCount val="1"/>
                <c:pt idx="0">
                  <c:v>visits</c:v>
                </c:pt>
              </c:strCache>
            </c:strRef>
          </c:tx>
          <c:spPr>
            <a:solidFill>
              <a:schemeClr val="accent1"/>
            </a:solidFill>
            <a:ln>
              <a:noFill/>
            </a:ln>
            <a:effectLst>
              <a:outerShdw blurRad="76200" dir="13500000" sy="23000" kx="1200000" algn="br" rotWithShape="0">
                <a:prstClr val="black">
                  <a:alpha val="20000"/>
                </a:prstClr>
              </a:outerShdw>
            </a:effectLst>
            <a:sp3d/>
          </c:spPr>
          <c:invertIfNegative val="0"/>
          <c:dPt>
            <c:idx val="0"/>
            <c:invertIfNegative val="0"/>
            <c:bubble3D val="0"/>
            <c:spPr>
              <a:solidFill>
                <a:srgbClr val="FFC9C9"/>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3-6164-42F8-9F8B-0FDD6B2B80AF}"/>
              </c:ext>
            </c:extLst>
          </c:dPt>
          <c:dPt>
            <c:idx val="1"/>
            <c:invertIfNegative val="0"/>
            <c:bubble3D val="0"/>
            <c:spPr>
              <a:solidFill>
                <a:srgbClr val="FACAA7"/>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2-6164-42F8-9F8B-0FDD6B2B80AF}"/>
              </c:ext>
            </c:extLst>
          </c:dPt>
          <c:dPt>
            <c:idx val="2"/>
            <c:invertIfNegative val="0"/>
            <c:bubble3D val="0"/>
            <c:spPr>
              <a:solidFill>
                <a:srgbClr val="7BBCCC"/>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1-6164-42F8-9F8B-0FDD6B2B80AF}"/>
              </c:ext>
            </c:extLst>
          </c:dPt>
          <c:cat>
            <c:strRef>
              <c:f>Sheet1!$C$68:$E$68</c:f>
              <c:strCache>
                <c:ptCount val="3"/>
                <c:pt idx="0">
                  <c:v>Nov-23</c:v>
                </c:pt>
                <c:pt idx="1">
                  <c:v>Jan-24</c:v>
                </c:pt>
                <c:pt idx="2">
                  <c:v>total visits</c:v>
                </c:pt>
              </c:strCache>
            </c:strRef>
          </c:cat>
          <c:val>
            <c:numRef>
              <c:f>Sheet1!$C$69:$E$69</c:f>
              <c:numCache>
                <c:formatCode>General</c:formatCode>
                <c:ptCount val="3"/>
                <c:pt idx="0">
                  <c:v>292</c:v>
                </c:pt>
                <c:pt idx="1">
                  <c:v>314</c:v>
                </c:pt>
                <c:pt idx="2">
                  <c:v>314.5</c:v>
                </c:pt>
              </c:numCache>
            </c:numRef>
          </c:val>
          <c:shape val="cylinder"/>
          <c:extLst>
            <c:ext xmlns:c16="http://schemas.microsoft.com/office/drawing/2014/chart" uri="{C3380CC4-5D6E-409C-BE32-E72D297353CC}">
              <c16:uniqueId val="{00000000-6164-42F8-9F8B-0FDD6B2B80AF}"/>
            </c:ext>
          </c:extLst>
        </c:ser>
        <c:dLbls>
          <c:showLegendKey val="0"/>
          <c:showVal val="0"/>
          <c:showCatName val="0"/>
          <c:showSerName val="0"/>
          <c:showPercent val="0"/>
          <c:showBubbleSize val="0"/>
        </c:dLbls>
        <c:gapWidth val="220"/>
        <c:shape val="box"/>
        <c:axId val="595816224"/>
        <c:axId val="595812984"/>
        <c:axId val="0"/>
      </c:bar3DChart>
      <c:catAx>
        <c:axId val="5958162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5812984"/>
        <c:crosses val="autoZero"/>
        <c:auto val="1"/>
        <c:lblAlgn val="ctr"/>
        <c:lblOffset val="100"/>
        <c:noMultiLvlLbl val="0"/>
      </c:catAx>
      <c:valAx>
        <c:axId val="595812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5816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Sheet1!$B$50</c:f>
              <c:strCache>
                <c:ptCount val="1"/>
                <c:pt idx="0">
                  <c:v>visits</c:v>
                </c:pt>
              </c:strCache>
            </c:strRef>
          </c:tx>
          <c:spPr>
            <a:solidFill>
              <a:schemeClr val="accent1"/>
            </a:solidFill>
            <a:ln>
              <a:noFill/>
            </a:ln>
            <a:effectLst>
              <a:outerShdw blurRad="76200" dir="13500000" sy="23000" kx="1200000" algn="br" rotWithShape="0">
                <a:prstClr val="black">
                  <a:alpha val="20000"/>
                </a:prstClr>
              </a:outerShdw>
            </a:effectLst>
            <a:sp3d/>
          </c:spPr>
          <c:invertIfNegative val="0"/>
          <c:dPt>
            <c:idx val="0"/>
            <c:invertIfNegative val="0"/>
            <c:bubble3D val="0"/>
            <c:spPr>
              <a:solidFill>
                <a:srgbClr val="FFC9C9"/>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3-6900-4C89-A953-B938D65263D6}"/>
              </c:ext>
            </c:extLst>
          </c:dPt>
          <c:dPt>
            <c:idx val="1"/>
            <c:invertIfNegative val="0"/>
            <c:bubble3D val="0"/>
            <c:spPr>
              <a:solidFill>
                <a:srgbClr val="FACAA7"/>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2-6900-4C89-A953-B938D65263D6}"/>
              </c:ext>
            </c:extLst>
          </c:dPt>
          <c:dPt>
            <c:idx val="2"/>
            <c:invertIfNegative val="0"/>
            <c:bubble3D val="0"/>
            <c:spPr>
              <a:solidFill>
                <a:srgbClr val="7BBCCC"/>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1-6900-4C89-A953-B938D65263D6}"/>
              </c:ext>
            </c:extLst>
          </c:dPt>
          <c:cat>
            <c:strRef>
              <c:f>Sheet1!$C$49:$E$49</c:f>
              <c:strCache>
                <c:ptCount val="3"/>
                <c:pt idx="0">
                  <c:v>Nov-23</c:v>
                </c:pt>
                <c:pt idx="1">
                  <c:v>Jan-24</c:v>
                </c:pt>
                <c:pt idx="2">
                  <c:v>total visits</c:v>
                </c:pt>
              </c:strCache>
            </c:strRef>
          </c:cat>
          <c:val>
            <c:numRef>
              <c:f>Sheet1!$C$50:$E$50</c:f>
              <c:numCache>
                <c:formatCode>General</c:formatCode>
                <c:ptCount val="3"/>
                <c:pt idx="0">
                  <c:v>130.1</c:v>
                </c:pt>
                <c:pt idx="1">
                  <c:v>140</c:v>
                </c:pt>
                <c:pt idx="2">
                  <c:v>410</c:v>
                </c:pt>
              </c:numCache>
            </c:numRef>
          </c:val>
          <c:shape val="cylinder"/>
          <c:extLst>
            <c:ext xmlns:c16="http://schemas.microsoft.com/office/drawing/2014/chart" uri="{C3380CC4-5D6E-409C-BE32-E72D297353CC}">
              <c16:uniqueId val="{00000000-6900-4C89-A953-B938D65263D6}"/>
            </c:ext>
          </c:extLst>
        </c:ser>
        <c:dLbls>
          <c:showLegendKey val="0"/>
          <c:showVal val="0"/>
          <c:showCatName val="0"/>
          <c:showSerName val="0"/>
          <c:showPercent val="0"/>
          <c:showBubbleSize val="0"/>
        </c:dLbls>
        <c:gapWidth val="220"/>
        <c:shape val="box"/>
        <c:axId val="606755752"/>
        <c:axId val="606754672"/>
        <c:axId val="0"/>
      </c:bar3DChart>
      <c:catAx>
        <c:axId val="6067557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754672"/>
        <c:crosses val="autoZero"/>
        <c:auto val="1"/>
        <c:lblAlgn val="ctr"/>
        <c:lblOffset val="100"/>
        <c:noMultiLvlLbl val="0"/>
      </c:catAx>
      <c:valAx>
        <c:axId val="60675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755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B2572-7EC6-4114-AE8A-F3018E6FB6B7}" type="datetimeFigureOut">
              <a:rPr lang="LID4096" smtClean="0"/>
              <a:t>05/25/2024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E6C82-66EE-4CE7-BDFB-FA3A0A56C4F4}" type="slidenum">
              <a:rPr lang="LID4096" smtClean="0"/>
              <a:t>‹#›</a:t>
            </a:fld>
            <a:endParaRPr lang="LID4096"/>
          </a:p>
        </p:txBody>
      </p:sp>
    </p:spTree>
    <p:extLst>
      <p:ext uri="{BB962C8B-B14F-4D97-AF65-F5344CB8AC3E}">
        <p14:creationId xmlns:p14="http://schemas.microsoft.com/office/powerpoint/2010/main" val="327948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E6C82-66EE-4CE7-BDFB-FA3A0A56C4F4}" type="slidenum">
              <a:rPr lang="LID4096" smtClean="0"/>
              <a:t>14</a:t>
            </a:fld>
            <a:endParaRPr lang="LID4096"/>
          </a:p>
        </p:txBody>
      </p:sp>
    </p:spTree>
    <p:extLst>
      <p:ext uri="{BB962C8B-B14F-4D97-AF65-F5344CB8AC3E}">
        <p14:creationId xmlns:p14="http://schemas.microsoft.com/office/powerpoint/2010/main" val="2212513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done</a:t>
            </a:r>
          </a:p>
          <a:p>
            <a:r>
              <a:rPr lang="en-US"/>
              <a:t>extra work</a:t>
            </a:r>
          </a:p>
          <a:p>
            <a:r>
              <a:rPr lang="en-US"/>
              <a:t>meetings</a:t>
            </a:r>
          </a:p>
          <a:p>
            <a:r>
              <a:rPr lang="en-US"/>
              <a:t>work frame</a:t>
            </a:r>
          </a:p>
          <a:p>
            <a:r>
              <a:rPr lang="en-US"/>
              <a:t>links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E6C82-66EE-4CE7-BDFB-FA3A0A56C4F4}" type="slidenum">
              <a:rPr lang="LID4096" smtClean="0"/>
              <a:t>36</a:t>
            </a:fld>
            <a:endParaRPr lang="LID4096"/>
          </a:p>
        </p:txBody>
      </p:sp>
    </p:spTree>
    <p:extLst>
      <p:ext uri="{BB962C8B-B14F-4D97-AF65-F5344CB8AC3E}">
        <p14:creationId xmlns:p14="http://schemas.microsoft.com/office/powerpoint/2010/main" val="1405152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000"/>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3.png"/><Relationship Id="rId3" Type="http://schemas.openxmlformats.org/officeDocument/2006/relationships/image" Target="../media/image79.png"/><Relationship Id="rId7" Type="http://schemas.openxmlformats.org/officeDocument/2006/relationships/image" Target="../media/image93.png"/><Relationship Id="rId12" Type="http://schemas.openxmlformats.org/officeDocument/2006/relationships/image" Target="../media/image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80.svg"/><Relationship Id="rId9" Type="http://schemas.openxmlformats.org/officeDocument/2006/relationships/image" Target="../media/image95.sv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8.png"/><Relationship Id="rId7" Type="http://schemas.openxmlformats.org/officeDocument/2006/relationships/image" Target="../media/image80.sv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1.png"/><Relationship Id="rId5" Type="http://schemas.openxmlformats.org/officeDocument/2006/relationships/image" Target="../media/image100.png"/><Relationship Id="rId10" Type="http://schemas.openxmlformats.org/officeDocument/2006/relationships/slide" Target="slide2.xml"/><Relationship Id="rId4" Type="http://schemas.openxmlformats.org/officeDocument/2006/relationships/image" Target="../media/image99.pn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8.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svg"/><Relationship Id="rId39" Type="http://schemas.openxmlformats.org/officeDocument/2006/relationships/image" Target="../media/image47.sv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slide" Target="slide7.xml"/><Relationship Id="rId47" Type="http://schemas.openxmlformats.org/officeDocument/2006/relationships/slide" Target="slide13.xml"/><Relationship Id="rId50" Type="http://schemas.openxmlformats.org/officeDocument/2006/relationships/slide" Target="slide36.xml"/><Relationship Id="rId55" Type="http://schemas.openxmlformats.org/officeDocument/2006/relationships/image" Target="../media/image55.png"/><Relationship Id="rId63" Type="http://schemas.openxmlformats.org/officeDocument/2006/relationships/slide" Target="slide7.xml"/><Relationship Id="rId68" Type="http://schemas.openxmlformats.org/officeDocument/2006/relationships/image" Target="../media/image60.png"/><Relationship Id="rId7" Type="http://schemas.openxmlformats.org/officeDocument/2006/relationships/image" Target="../media/image17.png"/><Relationship Id="rId71" Type="http://schemas.openxmlformats.org/officeDocument/2006/relationships/image" Target="../media/image61.png"/><Relationship Id="rId2" Type="http://schemas.openxmlformats.org/officeDocument/2006/relationships/image" Target="../media/image12.png"/><Relationship Id="rId16" Type="http://schemas.openxmlformats.org/officeDocument/2006/relationships/image" Target="../media/image24.svg"/><Relationship Id="rId29" Type="http://schemas.openxmlformats.org/officeDocument/2006/relationships/image" Target="../media/image37.svg"/><Relationship Id="rId11" Type="http://schemas.openxmlformats.org/officeDocument/2006/relationships/image" Target="../media/image2.png"/><Relationship Id="rId24" Type="http://schemas.openxmlformats.org/officeDocument/2006/relationships/image" Target="../media/image32.svg"/><Relationship Id="rId32" Type="http://schemas.openxmlformats.org/officeDocument/2006/relationships/image" Target="../media/image40.png"/><Relationship Id="rId37" Type="http://schemas.openxmlformats.org/officeDocument/2006/relationships/image" Target="../media/image45.svg"/><Relationship Id="rId40" Type="http://schemas.openxmlformats.org/officeDocument/2006/relationships/image" Target="../media/image3.png"/><Relationship Id="rId45" Type="http://schemas.openxmlformats.org/officeDocument/2006/relationships/image" Target="../media/image51.png"/><Relationship Id="rId53" Type="http://schemas.openxmlformats.org/officeDocument/2006/relationships/slide" Target="slide16.xml"/><Relationship Id="rId58" Type="http://schemas.openxmlformats.org/officeDocument/2006/relationships/image" Target="../media/image56.png"/><Relationship Id="rId66" Type="http://schemas.openxmlformats.org/officeDocument/2006/relationships/slide" Target="slide6.xml"/><Relationship Id="rId5" Type="http://schemas.openxmlformats.org/officeDocument/2006/relationships/image" Target="../media/image15.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3.png"/><Relationship Id="rId57" Type="http://schemas.openxmlformats.org/officeDocument/2006/relationships/image" Target="../media/image55.png"/><Relationship Id="rId61" Type="http://schemas.openxmlformats.org/officeDocument/2006/relationships/image" Target="../media/image57.png"/><Relationship Id="rId10" Type="http://schemas.openxmlformats.org/officeDocument/2006/relationships/image" Target="../media/image20.png"/><Relationship Id="rId19" Type="http://schemas.openxmlformats.org/officeDocument/2006/relationships/image" Target="../media/image27.png"/><Relationship Id="rId31" Type="http://schemas.openxmlformats.org/officeDocument/2006/relationships/image" Target="../media/image39.svg"/><Relationship Id="rId44" Type="http://schemas.openxmlformats.org/officeDocument/2006/relationships/image" Target="../media/image50.svg"/><Relationship Id="rId52" Type="http://schemas.openxmlformats.org/officeDocument/2006/relationships/image" Target="../media/image54.png"/><Relationship Id="rId60" Type="http://schemas.openxmlformats.org/officeDocument/2006/relationships/slide" Target="slide27.xml"/><Relationship Id="rId65" Type="http://schemas.openxmlformats.org/officeDocument/2006/relationships/image" Target="../media/image59.png"/><Relationship Id="rId73" Type="http://schemas.openxmlformats.org/officeDocument/2006/relationships/image" Target="../media/image6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2.svg"/><Relationship Id="rId22" Type="http://schemas.openxmlformats.org/officeDocument/2006/relationships/image" Target="../media/image30.sv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svg"/><Relationship Id="rId43" Type="http://schemas.openxmlformats.org/officeDocument/2006/relationships/image" Target="../media/image49.png"/><Relationship Id="rId48" Type="http://schemas.openxmlformats.org/officeDocument/2006/relationships/image" Target="../media/image52.png"/><Relationship Id="rId56" Type="http://schemas.openxmlformats.org/officeDocument/2006/relationships/slide" Target="slide3.xml"/><Relationship Id="rId64" Type="http://schemas.openxmlformats.org/officeDocument/2006/relationships/image" Target="../media/image58.png"/><Relationship Id="rId69" Type="http://schemas.openxmlformats.org/officeDocument/2006/relationships/slide" Target="slide22.xml"/><Relationship Id="rId8" Type="http://schemas.openxmlformats.org/officeDocument/2006/relationships/image" Target="../media/image18.png"/><Relationship Id="rId51" Type="http://schemas.openxmlformats.org/officeDocument/2006/relationships/image" Target="../media/image53.png"/><Relationship Id="rId72" Type="http://schemas.openxmlformats.org/officeDocument/2006/relationships/slide" Target="slide12.xml"/><Relationship Id="rId3" Type="http://schemas.openxmlformats.org/officeDocument/2006/relationships/image" Target="../media/image13.png"/><Relationship Id="rId12" Type="http://schemas.openxmlformats.org/officeDocument/2006/relationships/image" Target="../media/image1.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svg"/><Relationship Id="rId38" Type="http://schemas.openxmlformats.org/officeDocument/2006/relationships/image" Target="../media/image46.png"/><Relationship Id="rId46" Type="http://schemas.openxmlformats.org/officeDocument/2006/relationships/image" Target="../media/image52.png"/><Relationship Id="rId59" Type="http://schemas.openxmlformats.org/officeDocument/2006/relationships/image" Target="../media/image57.png"/><Relationship Id="rId67" Type="http://schemas.openxmlformats.org/officeDocument/2006/relationships/image" Target="../media/image59.png"/><Relationship Id="rId20" Type="http://schemas.openxmlformats.org/officeDocument/2006/relationships/image" Target="../media/image28.svg"/><Relationship Id="rId41" Type="http://schemas.openxmlformats.org/officeDocument/2006/relationships/image" Target="../media/image48.png"/><Relationship Id="rId54" Type="http://schemas.openxmlformats.org/officeDocument/2006/relationships/image" Target="../media/image54.png"/><Relationship Id="rId62" Type="http://schemas.openxmlformats.org/officeDocument/2006/relationships/image" Target="../media/image58.png"/><Relationship Id="rId7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trello.com/invite/b/DsF4LD8y/ATTIfbe5f23fe44f8b8c1db1fed57be485195C35B965/web" TargetMode="External"/><Relationship Id="rId3" Type="http://schemas.openxmlformats.org/officeDocument/2006/relationships/image" Target="../media/image108.png"/><Relationship Id="rId7" Type="http://schemas.openxmlformats.org/officeDocument/2006/relationships/image" Target="../media/image11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slide" Target="slide25.xml"/><Relationship Id="rId3" Type="http://schemas.openxmlformats.org/officeDocument/2006/relationships/image" Target="../media/image114.svg"/><Relationship Id="rId7" Type="http://schemas.openxmlformats.org/officeDocument/2006/relationships/slide" Target="slide23.xml"/><Relationship Id="rId12" Type="http://schemas.openxmlformats.org/officeDocument/2006/relationships/image" Target="../media/image119.png"/><Relationship Id="rId17" Type="http://schemas.openxmlformats.org/officeDocument/2006/relationships/image" Target="../media/image120.png"/><Relationship Id="rId2" Type="http://schemas.openxmlformats.org/officeDocument/2006/relationships/image" Target="../media/image113.png"/><Relationship Id="rId16" Type="http://schemas.openxmlformats.org/officeDocument/2006/relationships/slide" Target="slide26.xml"/><Relationship Id="rId1" Type="http://schemas.openxmlformats.org/officeDocument/2006/relationships/slideLayout" Target="../slideLayouts/slideLayout7.xml"/><Relationship Id="rId6" Type="http://schemas.openxmlformats.org/officeDocument/2006/relationships/image" Target="../media/image117.png"/><Relationship Id="rId11" Type="http://schemas.openxmlformats.org/officeDocument/2006/relationships/image" Target="../media/image118.png"/><Relationship Id="rId5" Type="http://schemas.openxmlformats.org/officeDocument/2006/relationships/image" Target="../media/image116.svg"/><Relationship Id="rId15" Type="http://schemas.openxmlformats.org/officeDocument/2006/relationships/image" Target="../media/image120.png"/><Relationship Id="rId10" Type="http://schemas.openxmlformats.org/officeDocument/2006/relationships/slide" Target="slide24.xml"/><Relationship Id="rId4" Type="http://schemas.openxmlformats.org/officeDocument/2006/relationships/image" Target="../media/image115.png"/><Relationship Id="rId9" Type="http://schemas.openxmlformats.org/officeDocument/2006/relationships/image" Target="../media/image118.png"/><Relationship Id="rId14" Type="http://schemas.openxmlformats.org/officeDocument/2006/relationships/image" Target="../media/image119.png"/></Relationships>
</file>

<file path=ppt/slides/_rels/slide23.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hyperlink" Target="https://www.sndkcorp.com/cloud-services/introduction-to-cloud-computing" TargetMode="External"/><Relationship Id="rId4" Type="http://schemas.openxmlformats.org/officeDocument/2006/relationships/image" Target="../media/image121.png"/></Relationships>
</file>

<file path=ppt/slides/_rels/slide24.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25.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30.png"/><Relationship Id="rId4" Type="http://schemas.openxmlformats.org/officeDocument/2006/relationships/image" Target="../media/image129.png"/></Relationships>
</file>

<file path=ppt/slides/_rels/slide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29.png"/></Relationships>
</file>

<file path=ppt/slides/_rels/slide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1.png"/></Relationships>
</file>

<file path=ppt/slides/_rels/slide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40.png"/><Relationship Id="rId4"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36.png"/><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6.png"/><Relationship Id="rId4"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40.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42.png"/><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43.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6.jpeg"/><Relationship Id="rId5" Type="http://schemas.openxmlformats.org/officeDocument/2006/relationships/image" Target="../media/image145.jpg"/><Relationship Id="rId10" Type="http://schemas.openxmlformats.org/officeDocument/2006/relationships/image" Target="../media/image147.jpg"/><Relationship Id="rId4" Type="http://schemas.openxmlformats.org/officeDocument/2006/relationships/image" Target="../media/image144.svg"/><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68.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sv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svg"/><Relationship Id="rId10" Type="http://schemas.openxmlformats.org/officeDocument/2006/relationships/image" Target="../media/image3.png"/><Relationship Id="rId4" Type="http://schemas.openxmlformats.org/officeDocument/2006/relationships/image" Target="../media/image79.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3.png"/><Relationship Id="rId3" Type="http://schemas.openxmlformats.org/officeDocument/2006/relationships/image" Target="../media/image80.svg"/><Relationship Id="rId7" Type="http://schemas.openxmlformats.org/officeDocument/2006/relationships/image" Target="../media/image86.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1.png"/><Relationship Id="rId5" Type="http://schemas.openxmlformats.org/officeDocument/2006/relationships/image" Target="../media/image84.png"/><Relationship Id="rId10" Type="http://schemas.openxmlformats.org/officeDocument/2006/relationships/image" Target="../media/image2.png"/><Relationship Id="rId4" Type="http://schemas.openxmlformats.org/officeDocument/2006/relationships/image" Target="../media/image83.png"/><Relationship Id="rId9"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71898" y="3273969"/>
            <a:ext cx="5887402" cy="713968"/>
            <a:chOff x="0" y="0"/>
            <a:chExt cx="7849869" cy="951958"/>
          </a:xfrm>
        </p:grpSpPr>
        <p:sp>
          <p:nvSpPr>
            <p:cNvPr id="3" name="AutoShape 3"/>
            <p:cNvSpPr/>
            <p:nvPr/>
          </p:nvSpPr>
          <p:spPr>
            <a:xfrm>
              <a:off x="232537" y="932908"/>
              <a:ext cx="7215263"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0" y="176645"/>
              <a:ext cx="7849869" cy="541517"/>
            </a:xfrm>
            <a:prstGeom prst="rect">
              <a:avLst/>
            </a:prstGeom>
          </p:spPr>
          <p:txBody>
            <a:bodyPr lIns="0" tIns="0" rIns="0" bIns="0" rtlCol="0" anchor="t">
              <a:spAutoFit/>
            </a:bodyPr>
            <a:lstStyle/>
            <a:p>
              <a:pPr algn="ctr">
                <a:lnSpc>
                  <a:spcPts val="3395"/>
                </a:lnSpc>
              </a:pPr>
              <a:r>
                <a:rPr lang="en-US" sz="2425" dirty="0">
                  <a:solidFill>
                    <a:srgbClr val="000000"/>
                  </a:solidFill>
                  <a:latin typeface="Brasika"/>
                </a:rPr>
                <a:t>where ideas fuse and minds muse</a:t>
              </a:r>
            </a:p>
          </p:txBody>
        </p:sp>
        <p:sp>
          <p:nvSpPr>
            <p:cNvPr id="5" name="AutoShape 5"/>
            <p:cNvSpPr/>
            <p:nvPr/>
          </p:nvSpPr>
          <p:spPr>
            <a:xfrm>
              <a:off x="232537" y="19050"/>
              <a:ext cx="7215263" cy="0"/>
            </a:xfrm>
            <a:prstGeom prst="line">
              <a:avLst/>
            </a:prstGeom>
            <a:ln w="38100" cap="flat">
              <a:solidFill>
                <a:srgbClr val="000000"/>
              </a:solidFill>
              <a:prstDash val="solid"/>
              <a:headEnd type="none" w="sm" len="sm"/>
              <a:tailEnd type="none" w="sm" len="sm"/>
            </a:ln>
          </p:spPr>
        </p:sp>
      </p:grpSp>
      <p:sp>
        <p:nvSpPr>
          <p:cNvPr id="6" name="Freeform 6"/>
          <p:cNvSpPr/>
          <p:nvPr/>
        </p:nvSpPr>
        <p:spPr>
          <a:xfrm>
            <a:off x="15642674" y="5061146"/>
            <a:ext cx="3907621" cy="5428275"/>
          </a:xfrm>
          <a:custGeom>
            <a:avLst/>
            <a:gdLst/>
            <a:ahLst/>
            <a:cxnLst/>
            <a:rect l="l" t="t" r="r" b="b"/>
            <a:pathLst>
              <a:path w="3907621" h="5428275">
                <a:moveTo>
                  <a:pt x="0" y="0"/>
                </a:moveTo>
                <a:lnTo>
                  <a:pt x="3907621" y="0"/>
                </a:lnTo>
                <a:lnTo>
                  <a:pt x="3907621" y="5428275"/>
                </a:lnTo>
                <a:lnTo>
                  <a:pt x="0" y="5428275"/>
                </a:lnTo>
                <a:lnTo>
                  <a:pt x="0" y="0"/>
                </a:lnTo>
                <a:close/>
              </a:path>
            </a:pathLst>
          </a:custGeom>
          <a:blipFill>
            <a:blip r:embed="rId2"/>
            <a:stretch>
              <a:fillRect/>
            </a:stretch>
          </a:blipFill>
        </p:spPr>
      </p:sp>
      <p:sp>
        <p:nvSpPr>
          <p:cNvPr id="7" name="Freeform 7"/>
          <p:cNvSpPr/>
          <p:nvPr/>
        </p:nvSpPr>
        <p:spPr>
          <a:xfrm>
            <a:off x="-1028583" y="4720100"/>
            <a:ext cx="3430807" cy="5769320"/>
          </a:xfrm>
          <a:custGeom>
            <a:avLst/>
            <a:gdLst/>
            <a:ahLst/>
            <a:cxnLst/>
            <a:rect l="l" t="t" r="r" b="b"/>
            <a:pathLst>
              <a:path w="3430807" h="5769320">
                <a:moveTo>
                  <a:pt x="0" y="0"/>
                </a:moveTo>
                <a:lnTo>
                  <a:pt x="3430808" y="0"/>
                </a:lnTo>
                <a:lnTo>
                  <a:pt x="3430808" y="5769321"/>
                </a:lnTo>
                <a:lnTo>
                  <a:pt x="0" y="5769321"/>
                </a:lnTo>
                <a:lnTo>
                  <a:pt x="0" y="0"/>
                </a:lnTo>
                <a:close/>
              </a:path>
            </a:pathLst>
          </a:custGeom>
          <a:blipFill>
            <a:blip r:embed="rId3"/>
            <a:stretch>
              <a:fillRect r="-7796"/>
            </a:stretch>
          </a:blipFill>
        </p:spPr>
      </p:sp>
      <p:sp>
        <p:nvSpPr>
          <p:cNvPr id="8" name="Freeform 8"/>
          <p:cNvSpPr/>
          <p:nvPr/>
        </p:nvSpPr>
        <p:spPr>
          <a:xfrm>
            <a:off x="14876965" y="2280086"/>
            <a:ext cx="765709" cy="546935"/>
          </a:xfrm>
          <a:custGeom>
            <a:avLst/>
            <a:gdLst/>
            <a:ahLst/>
            <a:cxnLst/>
            <a:rect l="l" t="t" r="r" b="b"/>
            <a:pathLst>
              <a:path w="765709" h="546935">
                <a:moveTo>
                  <a:pt x="0" y="0"/>
                </a:moveTo>
                <a:lnTo>
                  <a:pt x="765709" y="0"/>
                </a:lnTo>
                <a:lnTo>
                  <a:pt x="765709" y="546935"/>
                </a:lnTo>
                <a:lnTo>
                  <a:pt x="0" y="546935"/>
                </a:lnTo>
                <a:lnTo>
                  <a:pt x="0" y="0"/>
                </a:lnTo>
                <a:close/>
              </a:path>
            </a:pathLst>
          </a:custGeom>
          <a:blipFill>
            <a:blip r:embed="rId4"/>
            <a:stretch>
              <a:fillRect/>
            </a:stretch>
          </a:blipFill>
        </p:spPr>
      </p:sp>
      <p:sp>
        <p:nvSpPr>
          <p:cNvPr id="9" name="TextBox 9"/>
          <p:cNvSpPr txBox="1"/>
          <p:nvPr/>
        </p:nvSpPr>
        <p:spPr>
          <a:xfrm>
            <a:off x="2311525" y="118143"/>
            <a:ext cx="3613864" cy="1247074"/>
          </a:xfrm>
          <a:prstGeom prst="rect">
            <a:avLst/>
          </a:prstGeom>
        </p:spPr>
        <p:txBody>
          <a:bodyPr lIns="0" tIns="0" rIns="0" bIns="0" rtlCol="0" anchor="t">
            <a:spAutoFit/>
          </a:bodyPr>
          <a:lstStyle/>
          <a:p>
            <a:pPr algn="l">
              <a:lnSpc>
                <a:spcPts val="9754"/>
              </a:lnSpc>
            </a:pPr>
            <a:r>
              <a:rPr lang="en-US" sz="6967" dirty="0">
                <a:solidFill>
                  <a:srgbClr val="000000"/>
                </a:solidFill>
                <a:latin typeface="Brasika"/>
              </a:rPr>
              <a:t>We are </a:t>
            </a:r>
          </a:p>
        </p:txBody>
      </p:sp>
      <p:sp>
        <p:nvSpPr>
          <p:cNvPr id="10" name="TextBox 10"/>
          <p:cNvSpPr txBox="1"/>
          <p:nvPr/>
        </p:nvSpPr>
        <p:spPr>
          <a:xfrm>
            <a:off x="3871837" y="1365217"/>
            <a:ext cx="11005128" cy="1829738"/>
          </a:xfrm>
          <a:prstGeom prst="rect">
            <a:avLst/>
          </a:prstGeom>
        </p:spPr>
        <p:txBody>
          <a:bodyPr lIns="0" tIns="0" rIns="0" bIns="0" rtlCol="0" anchor="t">
            <a:spAutoFit/>
          </a:bodyPr>
          <a:lstStyle/>
          <a:p>
            <a:pPr algn="ctr">
              <a:lnSpc>
                <a:spcPts val="13368"/>
              </a:lnSpc>
              <a:spcBef>
                <a:spcPct val="0"/>
              </a:spcBef>
            </a:pPr>
            <a:r>
              <a:rPr lang="en-US" sz="12043" dirty="0">
                <a:solidFill>
                  <a:srgbClr val="000000"/>
                </a:solidFill>
                <a:latin typeface="Brasika"/>
              </a:rPr>
              <a:t>SCRIPTORIA</a:t>
            </a:r>
          </a:p>
        </p:txBody>
      </p:sp>
      <p:sp>
        <p:nvSpPr>
          <p:cNvPr id="11" name="Freeform 11"/>
          <p:cNvSpPr/>
          <p:nvPr/>
        </p:nvSpPr>
        <p:spPr>
          <a:xfrm>
            <a:off x="4036525" y="8998796"/>
            <a:ext cx="10763479" cy="1236938"/>
          </a:xfrm>
          <a:custGeom>
            <a:avLst/>
            <a:gdLst/>
            <a:ahLst/>
            <a:cxnLst/>
            <a:rect l="l" t="t" r="r" b="b"/>
            <a:pathLst>
              <a:path w="10763479" h="1236938">
                <a:moveTo>
                  <a:pt x="0" y="0"/>
                </a:moveTo>
                <a:lnTo>
                  <a:pt x="10763479" y="0"/>
                </a:lnTo>
                <a:lnTo>
                  <a:pt x="10763479" y="1236938"/>
                </a:lnTo>
                <a:lnTo>
                  <a:pt x="0" y="1236938"/>
                </a:lnTo>
                <a:lnTo>
                  <a:pt x="0" y="0"/>
                </a:lnTo>
                <a:close/>
              </a:path>
            </a:pathLst>
          </a:custGeom>
          <a:blipFill>
            <a:blip r:embed="rId5">
              <a:alphaModFix amt="18999"/>
            </a:blip>
            <a:stretch>
              <a:fillRect t="-25596" b="-25596"/>
            </a:stretch>
          </a:blipFill>
        </p:spPr>
      </p:sp>
      <p:sp>
        <p:nvSpPr>
          <p:cNvPr id="12" name="Freeform 12"/>
          <p:cNvSpPr/>
          <p:nvPr/>
        </p:nvSpPr>
        <p:spPr>
          <a:xfrm>
            <a:off x="4863506" y="4629969"/>
            <a:ext cx="2544746" cy="4987296"/>
          </a:xfrm>
          <a:custGeom>
            <a:avLst/>
            <a:gdLst/>
            <a:ahLst/>
            <a:cxnLst/>
            <a:rect l="l" t="t" r="r" b="b"/>
            <a:pathLst>
              <a:path w="2544746" h="4987296">
                <a:moveTo>
                  <a:pt x="0" y="0"/>
                </a:moveTo>
                <a:lnTo>
                  <a:pt x="2544745" y="0"/>
                </a:lnTo>
                <a:lnTo>
                  <a:pt x="2544745" y="4987296"/>
                </a:lnTo>
                <a:lnTo>
                  <a:pt x="0" y="4987296"/>
                </a:lnTo>
                <a:lnTo>
                  <a:pt x="0" y="0"/>
                </a:lnTo>
                <a:close/>
              </a:path>
            </a:pathLst>
          </a:custGeom>
          <a:blipFill>
            <a:blip r:embed="rId6"/>
            <a:stretch>
              <a:fillRect l="-101762" t="-26221" r="-96313" b="-25870"/>
            </a:stretch>
          </a:blipFill>
        </p:spPr>
      </p:sp>
      <p:sp>
        <p:nvSpPr>
          <p:cNvPr id="13" name="Freeform 13"/>
          <p:cNvSpPr/>
          <p:nvPr/>
        </p:nvSpPr>
        <p:spPr>
          <a:xfrm>
            <a:off x="3175404" y="4629969"/>
            <a:ext cx="2504235" cy="4987296"/>
          </a:xfrm>
          <a:custGeom>
            <a:avLst/>
            <a:gdLst/>
            <a:ahLst/>
            <a:cxnLst/>
            <a:rect l="l" t="t" r="r" b="b"/>
            <a:pathLst>
              <a:path w="2504235" h="4987296">
                <a:moveTo>
                  <a:pt x="0" y="0"/>
                </a:moveTo>
                <a:lnTo>
                  <a:pt x="2504235" y="0"/>
                </a:lnTo>
                <a:lnTo>
                  <a:pt x="2504235" y="4987296"/>
                </a:lnTo>
                <a:lnTo>
                  <a:pt x="0" y="4987296"/>
                </a:lnTo>
                <a:lnTo>
                  <a:pt x="0" y="0"/>
                </a:lnTo>
                <a:close/>
              </a:path>
            </a:pathLst>
          </a:custGeom>
          <a:blipFill>
            <a:blip r:embed="rId7"/>
            <a:stretch>
              <a:fillRect l="-104349" t="-24095" r="-93662" b="-25543"/>
            </a:stretch>
          </a:blipFill>
        </p:spPr>
      </p:sp>
      <p:sp>
        <p:nvSpPr>
          <p:cNvPr id="14" name="Freeform 14"/>
          <p:cNvSpPr/>
          <p:nvPr/>
        </p:nvSpPr>
        <p:spPr>
          <a:xfrm flipH="1">
            <a:off x="10626245" y="4733002"/>
            <a:ext cx="2297063" cy="4884263"/>
          </a:xfrm>
          <a:custGeom>
            <a:avLst/>
            <a:gdLst/>
            <a:ahLst/>
            <a:cxnLst/>
            <a:rect l="l" t="t" r="r" b="b"/>
            <a:pathLst>
              <a:path w="2297063" h="4884263">
                <a:moveTo>
                  <a:pt x="2297063" y="0"/>
                </a:moveTo>
                <a:lnTo>
                  <a:pt x="0" y="0"/>
                </a:lnTo>
                <a:lnTo>
                  <a:pt x="0" y="4884263"/>
                </a:lnTo>
                <a:lnTo>
                  <a:pt x="2297063" y="4884263"/>
                </a:lnTo>
                <a:lnTo>
                  <a:pt x="2297063" y="0"/>
                </a:lnTo>
                <a:close/>
              </a:path>
            </a:pathLst>
          </a:custGeom>
          <a:blipFill>
            <a:blip r:embed="rId8"/>
            <a:stretch>
              <a:fillRect l="-116785" t="-24095" r="-101391" b="-25543"/>
            </a:stretch>
          </a:blipFill>
        </p:spPr>
      </p:sp>
      <p:sp>
        <p:nvSpPr>
          <p:cNvPr id="16" name="Freeform 16"/>
          <p:cNvSpPr/>
          <p:nvPr/>
        </p:nvSpPr>
        <p:spPr>
          <a:xfrm>
            <a:off x="7284682" y="4483777"/>
            <a:ext cx="2066547" cy="5133488"/>
          </a:xfrm>
          <a:custGeom>
            <a:avLst/>
            <a:gdLst/>
            <a:ahLst/>
            <a:cxnLst/>
            <a:rect l="l" t="t" r="r" b="b"/>
            <a:pathLst>
              <a:path w="2066547" h="5133488">
                <a:moveTo>
                  <a:pt x="0" y="0"/>
                </a:moveTo>
                <a:lnTo>
                  <a:pt x="2066547" y="0"/>
                </a:lnTo>
                <a:lnTo>
                  <a:pt x="2066547" y="5133488"/>
                </a:lnTo>
                <a:lnTo>
                  <a:pt x="0" y="5133488"/>
                </a:lnTo>
                <a:lnTo>
                  <a:pt x="0" y="0"/>
                </a:lnTo>
                <a:close/>
              </a:path>
            </a:pathLst>
          </a:custGeom>
          <a:blipFill>
            <a:blip r:embed="rId9"/>
            <a:stretch>
              <a:fillRect l="-136988" t="-18884" r="-119864" b="-24770"/>
            </a:stretch>
          </a:blipFill>
        </p:spPr>
      </p:sp>
      <p:sp>
        <p:nvSpPr>
          <p:cNvPr id="17" name="Freeform 17"/>
          <p:cNvSpPr/>
          <p:nvPr/>
        </p:nvSpPr>
        <p:spPr>
          <a:xfrm flipH="1">
            <a:off x="8605977" y="4677225"/>
            <a:ext cx="2283204" cy="4940040"/>
          </a:xfrm>
          <a:custGeom>
            <a:avLst/>
            <a:gdLst/>
            <a:ahLst/>
            <a:cxnLst/>
            <a:rect l="l" t="t" r="r" b="b"/>
            <a:pathLst>
              <a:path w="2283204" h="4940040">
                <a:moveTo>
                  <a:pt x="2283204" y="0"/>
                </a:moveTo>
                <a:lnTo>
                  <a:pt x="0" y="0"/>
                </a:lnTo>
                <a:lnTo>
                  <a:pt x="0" y="4940040"/>
                </a:lnTo>
                <a:lnTo>
                  <a:pt x="2283204" y="4940040"/>
                </a:lnTo>
                <a:lnTo>
                  <a:pt x="2283204" y="0"/>
                </a:lnTo>
                <a:close/>
              </a:path>
            </a:pathLst>
          </a:custGeom>
          <a:blipFill>
            <a:blip r:embed="rId10"/>
            <a:stretch>
              <a:fillRect l="-117385" t="-24591" r="-108513" b="-26033"/>
            </a:stretch>
          </a:blipFill>
        </p:spPr>
      </p:sp>
      <p:pic>
        <p:nvPicPr>
          <p:cNvPr id="19" name="Picture 18">
            <a:extLst>
              <a:ext uri="{FF2B5EF4-FFF2-40B4-BE49-F238E27FC236}">
                <a16:creationId xmlns:a16="http://schemas.microsoft.com/office/drawing/2014/main" id="{955ACC14-93C5-4CBD-B57B-01B27C2A24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73679" y="2476500"/>
            <a:ext cx="8869736" cy="8818878"/>
          </a:xfrm>
          <a:prstGeom prst="rect">
            <a:avLst/>
          </a:prstGeom>
        </p:spPr>
      </p:pic>
      <p:pic>
        <p:nvPicPr>
          <p:cNvPr id="18" name="Picture 17">
            <a:extLst>
              <a:ext uri="{FF2B5EF4-FFF2-40B4-BE49-F238E27FC236}">
                <a16:creationId xmlns:a16="http://schemas.microsoft.com/office/drawing/2014/main" id="{F3D8BA78-6438-4E9C-9919-A2B6935356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8302" y="3255698"/>
            <a:ext cx="7838869" cy="78388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582615" y="-2695053"/>
            <a:ext cx="5446454" cy="2618489"/>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1" tIns="50801" rIns="50801" bIns="50801" rtlCol="0" anchor="ctr"/>
            <a:lstStyle/>
            <a:p>
              <a:pPr algn="ctr">
                <a:lnSpc>
                  <a:spcPts val="2553"/>
                </a:lnSpc>
              </a:pPr>
              <a:endParaRPr/>
            </a:p>
          </p:txBody>
        </p:sp>
      </p:grpSp>
      <p:sp>
        <p:nvSpPr>
          <p:cNvPr id="5" name="AutoShape 5"/>
          <p:cNvSpPr/>
          <p:nvPr/>
        </p:nvSpPr>
        <p:spPr>
          <a:xfrm>
            <a:off x="-1922395" y="-2093110"/>
            <a:ext cx="3808433" cy="3769862"/>
          </a:xfrm>
          <a:prstGeom prst="line">
            <a:avLst/>
          </a:prstGeom>
          <a:ln w="19050" cap="flat">
            <a:solidFill>
              <a:srgbClr val="8CA9AD"/>
            </a:solidFill>
            <a:prstDash val="solid"/>
            <a:headEnd type="none" w="sm" len="sm"/>
            <a:tailEnd type="none" w="sm" len="sm"/>
          </a:ln>
        </p:spPr>
      </p:sp>
      <p:sp>
        <p:nvSpPr>
          <p:cNvPr id="6" name="AutoShape 6"/>
          <p:cNvSpPr/>
          <p:nvPr/>
        </p:nvSpPr>
        <p:spPr>
          <a:xfrm>
            <a:off x="-2079534" y="-1863455"/>
            <a:ext cx="3700932" cy="3700932"/>
          </a:xfrm>
          <a:prstGeom prst="line">
            <a:avLst/>
          </a:prstGeom>
          <a:ln w="19050" cap="flat">
            <a:solidFill>
              <a:srgbClr val="8CA9AD"/>
            </a:solidFill>
            <a:prstDash val="solid"/>
            <a:headEnd type="none" w="sm" len="sm"/>
            <a:tailEnd type="none" w="sm" len="sm"/>
          </a:ln>
        </p:spPr>
      </p:sp>
      <p:sp>
        <p:nvSpPr>
          <p:cNvPr id="7" name="AutoShape 7"/>
          <p:cNvSpPr/>
          <p:nvPr/>
        </p:nvSpPr>
        <p:spPr>
          <a:xfrm>
            <a:off x="-2211448" y="-1600167"/>
            <a:ext cx="3574814" cy="3574814"/>
          </a:xfrm>
          <a:prstGeom prst="line">
            <a:avLst/>
          </a:prstGeom>
          <a:ln w="19050" cap="flat">
            <a:solidFill>
              <a:srgbClr val="8CA9AD"/>
            </a:solidFill>
            <a:prstDash val="solid"/>
            <a:headEnd type="none" w="sm" len="sm"/>
            <a:tailEnd type="none" w="sm" len="sm"/>
          </a:ln>
        </p:spPr>
      </p:sp>
      <p:sp>
        <p:nvSpPr>
          <p:cNvPr id="8" name="AutoShape 8"/>
          <p:cNvSpPr/>
          <p:nvPr/>
        </p:nvSpPr>
        <p:spPr>
          <a:xfrm>
            <a:off x="-2304472" y="-1316460"/>
            <a:ext cx="3445085" cy="3445085"/>
          </a:xfrm>
          <a:prstGeom prst="line">
            <a:avLst/>
          </a:prstGeom>
          <a:ln w="19050" cap="flat">
            <a:solidFill>
              <a:srgbClr val="8CA9AD"/>
            </a:solidFill>
            <a:prstDash val="solid"/>
            <a:headEnd type="none" w="sm" len="sm"/>
            <a:tailEnd type="none" w="sm" len="sm"/>
          </a:ln>
        </p:spPr>
      </p:sp>
      <p:sp>
        <p:nvSpPr>
          <p:cNvPr id="9" name="AutoShape 9"/>
          <p:cNvSpPr/>
          <p:nvPr/>
        </p:nvSpPr>
        <p:spPr>
          <a:xfrm>
            <a:off x="-2410131" y="-993528"/>
            <a:ext cx="3193275" cy="3193275"/>
          </a:xfrm>
          <a:prstGeom prst="line">
            <a:avLst/>
          </a:prstGeom>
          <a:ln w="19050" cap="flat">
            <a:solidFill>
              <a:srgbClr val="8CA9AD"/>
            </a:solidFill>
            <a:prstDash val="solid"/>
            <a:headEnd type="none" w="sm" len="sm"/>
            <a:tailEnd type="none" w="sm" len="sm"/>
          </a:ln>
        </p:spPr>
      </p:sp>
      <p:sp>
        <p:nvSpPr>
          <p:cNvPr id="10" name="AutoShape 10"/>
          <p:cNvSpPr/>
          <p:nvPr/>
        </p:nvSpPr>
        <p:spPr>
          <a:xfrm>
            <a:off x="-2498871" y="-667621"/>
            <a:ext cx="2911181" cy="2927336"/>
          </a:xfrm>
          <a:prstGeom prst="line">
            <a:avLst/>
          </a:prstGeom>
          <a:ln w="19050" cap="flat">
            <a:solidFill>
              <a:srgbClr val="8CA9AD"/>
            </a:solidFill>
            <a:prstDash val="solid"/>
            <a:headEnd type="none" w="sm" len="sm"/>
            <a:tailEnd type="none" w="sm" len="sm"/>
          </a:ln>
        </p:spPr>
      </p:sp>
      <p:sp>
        <p:nvSpPr>
          <p:cNvPr id="11" name="AutoShape 11"/>
          <p:cNvSpPr/>
          <p:nvPr/>
        </p:nvSpPr>
        <p:spPr>
          <a:xfrm>
            <a:off x="-2479945" y="-255114"/>
            <a:ext cx="2480693" cy="2467892"/>
          </a:xfrm>
          <a:prstGeom prst="line">
            <a:avLst/>
          </a:prstGeom>
          <a:ln w="19050" cap="flat">
            <a:solidFill>
              <a:srgbClr val="8CA9AD"/>
            </a:solidFill>
            <a:prstDash val="solid"/>
            <a:headEnd type="none" w="sm" len="sm"/>
            <a:tailEnd type="none" w="sm" len="sm"/>
          </a:ln>
        </p:spPr>
      </p:sp>
      <p:grpSp>
        <p:nvGrpSpPr>
          <p:cNvPr id="12" name="Group 12"/>
          <p:cNvGrpSpPr/>
          <p:nvPr/>
        </p:nvGrpSpPr>
        <p:grpSpPr>
          <a:xfrm>
            <a:off x="11670037" y="8072327"/>
            <a:ext cx="2213441" cy="2026349"/>
            <a:chOff x="0" y="0"/>
            <a:chExt cx="2951253" cy="2701799"/>
          </a:xfrm>
        </p:grpSpPr>
        <p:grpSp>
          <p:nvGrpSpPr>
            <p:cNvPr id="13" name="Group 13"/>
            <p:cNvGrpSpPr/>
            <p:nvPr/>
          </p:nvGrpSpPr>
          <p:grpSpPr>
            <a:xfrm>
              <a:off x="124727" y="0"/>
              <a:ext cx="2701799" cy="270179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AA7"/>
              </a:solidFill>
            </p:spPr>
          </p:sp>
          <p:sp>
            <p:nvSpPr>
              <p:cNvPr id="15" name="TextBox 15"/>
              <p:cNvSpPr txBox="1"/>
              <p:nvPr/>
            </p:nvSpPr>
            <p:spPr>
              <a:xfrm>
                <a:off x="76200" y="95250"/>
                <a:ext cx="660400" cy="641350"/>
              </a:xfrm>
              <a:prstGeom prst="rect">
                <a:avLst/>
              </a:prstGeom>
            </p:spPr>
            <p:txBody>
              <a:bodyPr lIns="38816" tIns="38816" rIns="38816" bIns="38816" rtlCol="0" anchor="ctr"/>
              <a:lstStyle/>
              <a:p>
                <a:pPr algn="ctr">
                  <a:lnSpc>
                    <a:spcPts val="2553"/>
                  </a:lnSpc>
                </a:pPr>
                <a:endParaRPr/>
              </a:p>
            </p:txBody>
          </p:sp>
        </p:grpSp>
        <p:sp>
          <p:nvSpPr>
            <p:cNvPr id="16" name="Freeform 16"/>
            <p:cNvSpPr/>
            <p:nvPr/>
          </p:nvSpPr>
          <p:spPr>
            <a:xfrm>
              <a:off x="0" y="1063021"/>
              <a:ext cx="2951253" cy="527753"/>
            </a:xfrm>
            <a:custGeom>
              <a:avLst/>
              <a:gdLst/>
              <a:ahLst/>
              <a:cxnLst/>
              <a:rect l="l" t="t" r="r" b="b"/>
              <a:pathLst>
                <a:path w="2951253" h="527753">
                  <a:moveTo>
                    <a:pt x="0" y="0"/>
                  </a:moveTo>
                  <a:lnTo>
                    <a:pt x="2951253" y="0"/>
                  </a:lnTo>
                  <a:lnTo>
                    <a:pt x="2951253" y="527753"/>
                  </a:lnTo>
                  <a:lnTo>
                    <a:pt x="0" y="527753"/>
                  </a:lnTo>
                  <a:lnTo>
                    <a:pt x="0" y="0"/>
                  </a:lnTo>
                  <a:close/>
                </a:path>
              </a:pathLst>
            </a:custGeom>
            <a:blipFill>
              <a:blip r:embed="rId2"/>
              <a:stretch>
                <a:fillRect/>
              </a:stretch>
            </a:blipFill>
          </p:spPr>
        </p:sp>
      </p:grpSp>
      <p:grpSp>
        <p:nvGrpSpPr>
          <p:cNvPr id="17" name="Group 17"/>
          <p:cNvGrpSpPr/>
          <p:nvPr/>
        </p:nvGrpSpPr>
        <p:grpSpPr>
          <a:xfrm>
            <a:off x="4597678" y="4720102"/>
            <a:ext cx="8789306" cy="1483196"/>
            <a:chOff x="0" y="0"/>
            <a:chExt cx="11719074" cy="1977594"/>
          </a:xfrm>
        </p:grpSpPr>
        <p:sp>
          <p:nvSpPr>
            <p:cNvPr id="18" name="Freeform 18"/>
            <p:cNvSpPr/>
            <p:nvPr/>
          </p:nvSpPr>
          <p:spPr>
            <a:xfrm>
              <a:off x="0" y="0"/>
              <a:ext cx="11719074" cy="1977594"/>
            </a:xfrm>
            <a:custGeom>
              <a:avLst/>
              <a:gdLst/>
              <a:ahLst/>
              <a:cxnLst/>
              <a:rect l="l" t="t" r="r" b="b"/>
              <a:pathLst>
                <a:path w="11719074" h="1977594">
                  <a:moveTo>
                    <a:pt x="0" y="0"/>
                  </a:moveTo>
                  <a:lnTo>
                    <a:pt x="11719074" y="0"/>
                  </a:lnTo>
                  <a:lnTo>
                    <a:pt x="11719074" y="1977594"/>
                  </a:lnTo>
                  <a:lnTo>
                    <a:pt x="0" y="1977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11047" y="370868"/>
              <a:ext cx="11608027" cy="1239656"/>
            </a:xfrm>
            <a:prstGeom prst="rect">
              <a:avLst/>
            </a:prstGeom>
          </p:spPr>
          <p:txBody>
            <a:bodyPr lIns="0" tIns="0" rIns="0" bIns="0" rtlCol="0" anchor="t">
              <a:spAutoFit/>
            </a:bodyPr>
            <a:lstStyle/>
            <a:p>
              <a:pPr algn="ctr">
                <a:lnSpc>
                  <a:spcPts val="3644"/>
                </a:lnSpc>
              </a:pPr>
              <a:r>
                <a:rPr lang="en-US" sz="3644">
                  <a:solidFill>
                    <a:srgbClr val="227C9D"/>
                  </a:solidFill>
                  <a:latin typeface="Merriweather Bold"/>
                </a:rPr>
                <a:t>CAN I PUBLISH MY STORIES ON</a:t>
              </a:r>
            </a:p>
            <a:p>
              <a:pPr algn="ctr">
                <a:lnSpc>
                  <a:spcPts val="3644"/>
                </a:lnSpc>
              </a:pPr>
              <a:r>
                <a:rPr lang="en-US" sz="3644">
                  <a:solidFill>
                    <a:srgbClr val="227C9D"/>
                  </a:solidFill>
                  <a:latin typeface="Merriweather Bold"/>
                </a:rPr>
                <a:t> your platform?</a:t>
              </a:r>
            </a:p>
          </p:txBody>
        </p:sp>
      </p:grpSp>
      <p:grpSp>
        <p:nvGrpSpPr>
          <p:cNvPr id="20" name="Group 20"/>
          <p:cNvGrpSpPr/>
          <p:nvPr/>
        </p:nvGrpSpPr>
        <p:grpSpPr>
          <a:xfrm>
            <a:off x="13883477" y="6523380"/>
            <a:ext cx="2162763" cy="2162763"/>
            <a:chOff x="0" y="0"/>
            <a:chExt cx="2883684" cy="2883684"/>
          </a:xfrm>
        </p:grpSpPr>
        <p:grpSp>
          <p:nvGrpSpPr>
            <p:cNvPr id="21" name="Group 21"/>
            <p:cNvGrpSpPr/>
            <p:nvPr/>
          </p:nvGrpSpPr>
          <p:grpSpPr>
            <a:xfrm>
              <a:off x="0" y="0"/>
              <a:ext cx="2883684" cy="288368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AA7"/>
              </a:solidFill>
            </p:spPr>
          </p:sp>
          <p:sp>
            <p:nvSpPr>
              <p:cNvPr id="23" name="TextBox 23"/>
              <p:cNvSpPr txBox="1"/>
              <p:nvPr/>
            </p:nvSpPr>
            <p:spPr>
              <a:xfrm>
                <a:off x="76200" y="95250"/>
                <a:ext cx="660400" cy="641350"/>
              </a:xfrm>
              <a:prstGeom prst="rect">
                <a:avLst/>
              </a:prstGeom>
            </p:spPr>
            <p:txBody>
              <a:bodyPr lIns="38816" tIns="38816" rIns="38816" bIns="38816" rtlCol="0" anchor="ctr"/>
              <a:lstStyle/>
              <a:p>
                <a:pPr algn="ctr">
                  <a:lnSpc>
                    <a:spcPts val="2553"/>
                  </a:lnSpc>
                </a:pPr>
                <a:endParaRPr/>
              </a:p>
            </p:txBody>
          </p:sp>
        </p:grpSp>
        <p:sp>
          <p:nvSpPr>
            <p:cNvPr id="24" name="Freeform 24"/>
            <p:cNvSpPr/>
            <p:nvPr/>
          </p:nvSpPr>
          <p:spPr>
            <a:xfrm>
              <a:off x="381181" y="625270"/>
              <a:ext cx="2121322" cy="816572"/>
            </a:xfrm>
            <a:custGeom>
              <a:avLst/>
              <a:gdLst/>
              <a:ahLst/>
              <a:cxnLst/>
              <a:rect l="l" t="t" r="r" b="b"/>
              <a:pathLst>
                <a:path w="2121322" h="816572">
                  <a:moveTo>
                    <a:pt x="0" y="0"/>
                  </a:moveTo>
                  <a:lnTo>
                    <a:pt x="2121322" y="0"/>
                  </a:lnTo>
                  <a:lnTo>
                    <a:pt x="2121322" y="816572"/>
                  </a:lnTo>
                  <a:lnTo>
                    <a:pt x="0" y="816572"/>
                  </a:lnTo>
                  <a:lnTo>
                    <a:pt x="0" y="0"/>
                  </a:lnTo>
                  <a:close/>
                </a:path>
              </a:pathLst>
            </a:custGeom>
            <a:blipFill>
              <a:blip r:embed="rId5"/>
              <a:stretch>
                <a:fillRect l="-5131" r="-131701"/>
              </a:stretch>
            </a:blipFill>
          </p:spPr>
        </p:sp>
        <p:sp>
          <p:nvSpPr>
            <p:cNvPr id="25" name="Freeform 25"/>
            <p:cNvSpPr/>
            <p:nvPr/>
          </p:nvSpPr>
          <p:spPr>
            <a:xfrm>
              <a:off x="100158" y="1441842"/>
              <a:ext cx="2783526" cy="816764"/>
            </a:xfrm>
            <a:custGeom>
              <a:avLst/>
              <a:gdLst/>
              <a:ahLst/>
              <a:cxnLst/>
              <a:rect l="l" t="t" r="r" b="b"/>
              <a:pathLst>
                <a:path w="2783526" h="816764">
                  <a:moveTo>
                    <a:pt x="0" y="0"/>
                  </a:moveTo>
                  <a:lnTo>
                    <a:pt x="2783526" y="0"/>
                  </a:lnTo>
                  <a:lnTo>
                    <a:pt x="2783526" y="816764"/>
                  </a:lnTo>
                  <a:lnTo>
                    <a:pt x="0" y="816764"/>
                  </a:lnTo>
                  <a:lnTo>
                    <a:pt x="0" y="0"/>
                  </a:lnTo>
                  <a:close/>
                </a:path>
              </a:pathLst>
            </a:custGeom>
            <a:blipFill>
              <a:blip r:embed="rId5"/>
              <a:stretch>
                <a:fillRect l="-80532"/>
              </a:stretch>
            </a:blipFill>
          </p:spPr>
        </p:sp>
      </p:grpSp>
      <p:sp>
        <p:nvSpPr>
          <p:cNvPr id="26" name="Freeform 26"/>
          <p:cNvSpPr/>
          <p:nvPr/>
        </p:nvSpPr>
        <p:spPr>
          <a:xfrm>
            <a:off x="3992000" y="603253"/>
            <a:ext cx="8027181" cy="2848034"/>
          </a:xfrm>
          <a:custGeom>
            <a:avLst/>
            <a:gdLst/>
            <a:ahLst/>
            <a:cxnLst/>
            <a:rect l="l" t="t" r="r" b="b"/>
            <a:pathLst>
              <a:path w="8027181" h="2848034">
                <a:moveTo>
                  <a:pt x="0" y="0"/>
                </a:moveTo>
                <a:lnTo>
                  <a:pt x="8027182" y="0"/>
                </a:lnTo>
                <a:lnTo>
                  <a:pt x="8027182" y="2848034"/>
                </a:lnTo>
                <a:lnTo>
                  <a:pt x="0" y="2848034"/>
                </a:lnTo>
                <a:lnTo>
                  <a:pt x="0" y="0"/>
                </a:lnTo>
                <a:close/>
              </a:path>
            </a:pathLst>
          </a:custGeom>
          <a:blipFill>
            <a:blip r:embed="rId6"/>
            <a:stretch>
              <a:fillRect/>
            </a:stretch>
          </a:blipFill>
        </p:spPr>
      </p:sp>
      <p:sp>
        <p:nvSpPr>
          <p:cNvPr id="27" name="Freeform 27"/>
          <p:cNvSpPr/>
          <p:nvPr/>
        </p:nvSpPr>
        <p:spPr>
          <a:xfrm>
            <a:off x="13289222" y="1103211"/>
            <a:ext cx="2293214" cy="1848117"/>
          </a:xfrm>
          <a:custGeom>
            <a:avLst/>
            <a:gdLst/>
            <a:ahLst/>
            <a:cxnLst/>
            <a:rect l="l" t="t" r="r" b="b"/>
            <a:pathLst>
              <a:path w="2293214" h="1848117">
                <a:moveTo>
                  <a:pt x="0" y="0"/>
                </a:moveTo>
                <a:lnTo>
                  <a:pt x="2293213" y="0"/>
                </a:lnTo>
                <a:lnTo>
                  <a:pt x="2293213" y="1848117"/>
                </a:lnTo>
                <a:lnTo>
                  <a:pt x="0" y="1848117"/>
                </a:lnTo>
                <a:lnTo>
                  <a:pt x="0" y="0"/>
                </a:lnTo>
                <a:close/>
              </a:path>
            </a:pathLst>
          </a:custGeom>
          <a:blipFill>
            <a:blip r:embed="rId7"/>
            <a:stretch>
              <a:fillRect/>
            </a:stretch>
          </a:blipFill>
        </p:spPr>
      </p:sp>
      <p:grpSp>
        <p:nvGrpSpPr>
          <p:cNvPr id="28" name="Group 28"/>
          <p:cNvGrpSpPr/>
          <p:nvPr/>
        </p:nvGrpSpPr>
        <p:grpSpPr>
          <a:xfrm>
            <a:off x="6777434" y="8286785"/>
            <a:ext cx="4733135" cy="798717"/>
            <a:chOff x="0" y="0"/>
            <a:chExt cx="6310847" cy="1064955"/>
          </a:xfrm>
        </p:grpSpPr>
        <p:sp>
          <p:nvSpPr>
            <p:cNvPr id="29" name="Freeform 29"/>
            <p:cNvSpPr/>
            <p:nvPr/>
          </p:nvSpPr>
          <p:spPr>
            <a:xfrm flipH="1">
              <a:off x="0" y="0"/>
              <a:ext cx="6310847" cy="1064955"/>
            </a:xfrm>
            <a:custGeom>
              <a:avLst/>
              <a:gdLst/>
              <a:ahLst/>
              <a:cxnLst/>
              <a:rect l="l" t="t" r="r" b="b"/>
              <a:pathLst>
                <a:path w="6310847" h="1064955">
                  <a:moveTo>
                    <a:pt x="6310847" y="0"/>
                  </a:moveTo>
                  <a:lnTo>
                    <a:pt x="0" y="0"/>
                  </a:lnTo>
                  <a:lnTo>
                    <a:pt x="0" y="1064955"/>
                  </a:lnTo>
                  <a:lnTo>
                    <a:pt x="6310847" y="1064955"/>
                  </a:lnTo>
                  <a:lnTo>
                    <a:pt x="631084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Box 30"/>
            <p:cNvSpPr txBox="1"/>
            <p:nvPr/>
          </p:nvSpPr>
          <p:spPr>
            <a:xfrm>
              <a:off x="285372" y="271738"/>
              <a:ext cx="5740103" cy="568617"/>
            </a:xfrm>
            <a:prstGeom prst="rect">
              <a:avLst/>
            </a:prstGeom>
          </p:spPr>
          <p:txBody>
            <a:bodyPr lIns="0" tIns="0" rIns="0" bIns="0" rtlCol="0" anchor="t">
              <a:spAutoFit/>
            </a:bodyPr>
            <a:lstStyle/>
            <a:p>
              <a:pPr algn="ctr">
                <a:lnSpc>
                  <a:spcPts val="3263"/>
                </a:lnSpc>
              </a:pPr>
              <a:r>
                <a:rPr lang="en-US" sz="3263">
                  <a:solidFill>
                    <a:srgbClr val="227C9D"/>
                  </a:solidFill>
                  <a:latin typeface="Merriweather Bold"/>
                </a:rPr>
                <a:t>SAME HERE</a:t>
              </a:r>
            </a:p>
          </p:txBody>
        </p:sp>
      </p:grpSp>
      <p:sp>
        <p:nvSpPr>
          <p:cNvPr id="31" name="Freeform 31"/>
          <p:cNvSpPr/>
          <p:nvPr/>
        </p:nvSpPr>
        <p:spPr>
          <a:xfrm flipH="1">
            <a:off x="5771207" y="6523381"/>
            <a:ext cx="7769544" cy="1311110"/>
          </a:xfrm>
          <a:custGeom>
            <a:avLst/>
            <a:gdLst/>
            <a:ahLst/>
            <a:cxnLst/>
            <a:rect l="l" t="t" r="r" b="b"/>
            <a:pathLst>
              <a:path w="7769544" h="1311110">
                <a:moveTo>
                  <a:pt x="7769544" y="0"/>
                </a:moveTo>
                <a:lnTo>
                  <a:pt x="0" y="0"/>
                </a:lnTo>
                <a:lnTo>
                  <a:pt x="0" y="1311110"/>
                </a:lnTo>
                <a:lnTo>
                  <a:pt x="7769544" y="1311110"/>
                </a:lnTo>
                <a:lnTo>
                  <a:pt x="776954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TextBox 32"/>
          <p:cNvSpPr txBox="1"/>
          <p:nvPr/>
        </p:nvSpPr>
        <p:spPr>
          <a:xfrm>
            <a:off x="6470273" y="6821451"/>
            <a:ext cx="6512429" cy="823623"/>
          </a:xfrm>
          <a:prstGeom prst="rect">
            <a:avLst/>
          </a:prstGeom>
        </p:spPr>
        <p:txBody>
          <a:bodyPr lIns="0" tIns="0" rIns="0" bIns="0" rtlCol="0" anchor="t">
            <a:spAutoFit/>
          </a:bodyPr>
          <a:lstStyle/>
          <a:p>
            <a:pPr algn="ctr">
              <a:lnSpc>
                <a:spcPts val="3155"/>
              </a:lnSpc>
            </a:pPr>
            <a:r>
              <a:rPr lang="en-US" sz="3155">
                <a:solidFill>
                  <a:srgbClr val="227C9D"/>
                </a:solidFill>
                <a:latin typeface="Merriweather Bold"/>
              </a:rPr>
              <a:t>NO, WE ALLOW YOU TO ONLY READ THE STORIES WE OFFER</a:t>
            </a:r>
          </a:p>
        </p:txBody>
      </p:sp>
      <p:sp>
        <p:nvSpPr>
          <p:cNvPr id="33" name="Freeform 33"/>
          <p:cNvSpPr/>
          <p:nvPr/>
        </p:nvSpPr>
        <p:spPr>
          <a:xfrm>
            <a:off x="1903823" y="4720100"/>
            <a:ext cx="3159131" cy="5483574"/>
          </a:xfrm>
          <a:custGeom>
            <a:avLst/>
            <a:gdLst/>
            <a:ahLst/>
            <a:cxnLst/>
            <a:rect l="l" t="t" r="r" b="b"/>
            <a:pathLst>
              <a:path w="3159131" h="5483574">
                <a:moveTo>
                  <a:pt x="0" y="0"/>
                </a:moveTo>
                <a:lnTo>
                  <a:pt x="3159130" y="0"/>
                </a:lnTo>
                <a:lnTo>
                  <a:pt x="3159130" y="5483575"/>
                </a:lnTo>
                <a:lnTo>
                  <a:pt x="0" y="5483575"/>
                </a:lnTo>
                <a:lnTo>
                  <a:pt x="0" y="0"/>
                </a:lnTo>
                <a:close/>
              </a:path>
            </a:pathLst>
          </a:custGeom>
          <a:blipFill>
            <a:blip r:embed="rId10"/>
            <a:stretch>
              <a:fillRect/>
            </a:stretch>
          </a:blipFill>
        </p:spPr>
      </p:sp>
      <p:sp>
        <p:nvSpPr>
          <p:cNvPr id="34" name="Freeform 34"/>
          <p:cNvSpPr/>
          <p:nvPr/>
        </p:nvSpPr>
        <p:spPr>
          <a:xfrm>
            <a:off x="-795301" y="6647006"/>
            <a:ext cx="2346161" cy="3945354"/>
          </a:xfrm>
          <a:custGeom>
            <a:avLst/>
            <a:gdLst/>
            <a:ahLst/>
            <a:cxnLst/>
            <a:rect l="l" t="t" r="r" b="b"/>
            <a:pathLst>
              <a:path w="2346160" h="3945354">
                <a:moveTo>
                  <a:pt x="0" y="0"/>
                </a:moveTo>
                <a:lnTo>
                  <a:pt x="2346160" y="0"/>
                </a:lnTo>
                <a:lnTo>
                  <a:pt x="2346160" y="3945354"/>
                </a:lnTo>
                <a:lnTo>
                  <a:pt x="0" y="3945354"/>
                </a:lnTo>
                <a:lnTo>
                  <a:pt x="0" y="0"/>
                </a:lnTo>
                <a:close/>
              </a:path>
            </a:pathLst>
          </a:custGeom>
          <a:blipFill>
            <a:blip r:embed="rId11"/>
            <a:stretch>
              <a:fillRect r="-7796"/>
            </a:stretch>
          </a:blipFill>
        </p:spPr>
      </p:sp>
      <p:sp>
        <p:nvSpPr>
          <p:cNvPr id="35" name="Freeform 35"/>
          <p:cNvSpPr/>
          <p:nvPr/>
        </p:nvSpPr>
        <p:spPr>
          <a:xfrm>
            <a:off x="16506928" y="6838259"/>
            <a:ext cx="2745995" cy="3814602"/>
          </a:xfrm>
          <a:custGeom>
            <a:avLst/>
            <a:gdLst/>
            <a:ahLst/>
            <a:cxnLst/>
            <a:rect l="l" t="t" r="r" b="b"/>
            <a:pathLst>
              <a:path w="2745995" h="3814602">
                <a:moveTo>
                  <a:pt x="0" y="0"/>
                </a:moveTo>
                <a:lnTo>
                  <a:pt x="2745995" y="0"/>
                </a:lnTo>
                <a:lnTo>
                  <a:pt x="2745995" y="3814602"/>
                </a:lnTo>
                <a:lnTo>
                  <a:pt x="0" y="3814602"/>
                </a:lnTo>
                <a:lnTo>
                  <a:pt x="0" y="0"/>
                </a:lnTo>
                <a:close/>
              </a:path>
            </a:pathLst>
          </a:custGeom>
          <a:blipFill>
            <a:blip r:embed="rId12"/>
            <a:stretch>
              <a:fillRect/>
            </a:stretch>
          </a:blipFill>
        </p:spPr>
      </p:sp>
      <p:grpSp>
        <p:nvGrpSpPr>
          <p:cNvPr id="36" name="Group 36"/>
          <p:cNvGrpSpPr/>
          <p:nvPr/>
        </p:nvGrpSpPr>
        <p:grpSpPr>
          <a:xfrm>
            <a:off x="7534733" y="1556413"/>
            <a:ext cx="941717" cy="941717"/>
            <a:chOff x="0" y="0"/>
            <a:chExt cx="1255623" cy="1255623"/>
          </a:xfrm>
        </p:grpSpPr>
        <p:grpSp>
          <p:nvGrpSpPr>
            <p:cNvPr id="37" name="Group 37"/>
            <p:cNvGrpSpPr/>
            <p:nvPr/>
          </p:nvGrpSpPr>
          <p:grpSpPr>
            <a:xfrm>
              <a:off x="0" y="0"/>
              <a:ext cx="1255623" cy="1255623"/>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39" name="TextBox 39"/>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40" name="Freeform 40"/>
            <p:cNvSpPr/>
            <p:nvPr/>
          </p:nvSpPr>
          <p:spPr>
            <a:xfrm>
              <a:off x="40920" y="208603"/>
              <a:ext cx="1173783" cy="838416"/>
            </a:xfrm>
            <a:custGeom>
              <a:avLst/>
              <a:gdLst/>
              <a:ahLst/>
              <a:cxnLst/>
              <a:rect l="l" t="t" r="r" b="b"/>
              <a:pathLst>
                <a:path w="1173783" h="838416">
                  <a:moveTo>
                    <a:pt x="0" y="0"/>
                  </a:moveTo>
                  <a:lnTo>
                    <a:pt x="1173783" y="0"/>
                  </a:lnTo>
                  <a:lnTo>
                    <a:pt x="1173783" y="838416"/>
                  </a:lnTo>
                  <a:lnTo>
                    <a:pt x="0" y="838416"/>
                  </a:lnTo>
                  <a:lnTo>
                    <a:pt x="0" y="0"/>
                  </a:lnTo>
                  <a:close/>
                </a:path>
              </a:pathLst>
            </a:custGeom>
            <a:blipFill>
              <a:blip r:embed="rId13"/>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546585" y="-2634819"/>
            <a:ext cx="5659178" cy="2720759"/>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1" tIns="50801" rIns="50801" bIns="50801" rtlCol="0" anchor="ctr"/>
            <a:lstStyle/>
            <a:p>
              <a:pPr algn="ctr">
                <a:lnSpc>
                  <a:spcPts val="2553"/>
                </a:lnSpc>
              </a:pPr>
              <a:endParaRPr/>
            </a:p>
          </p:txBody>
        </p:sp>
      </p:grpSp>
      <p:sp>
        <p:nvSpPr>
          <p:cNvPr id="5" name="AutoShape 5"/>
          <p:cNvSpPr/>
          <p:nvPr/>
        </p:nvSpPr>
        <p:spPr>
          <a:xfrm>
            <a:off x="-1899638" y="-2009368"/>
            <a:ext cx="3957180" cy="3917102"/>
          </a:xfrm>
          <a:prstGeom prst="line">
            <a:avLst/>
          </a:prstGeom>
          <a:ln w="19050" cap="flat">
            <a:solidFill>
              <a:srgbClr val="8CA9AD"/>
            </a:solidFill>
            <a:prstDash val="solid"/>
            <a:headEnd type="none" w="sm" len="sm"/>
            <a:tailEnd type="none" w="sm" len="sm"/>
          </a:ln>
        </p:spPr>
      </p:sp>
      <p:sp>
        <p:nvSpPr>
          <p:cNvPr id="6" name="AutoShape 6"/>
          <p:cNvSpPr/>
          <p:nvPr/>
        </p:nvSpPr>
        <p:spPr>
          <a:xfrm>
            <a:off x="-2062914" y="-1770742"/>
            <a:ext cx="3845480" cy="3845480"/>
          </a:xfrm>
          <a:prstGeom prst="line">
            <a:avLst/>
          </a:prstGeom>
          <a:ln w="19050" cap="flat">
            <a:solidFill>
              <a:srgbClr val="8CA9AD"/>
            </a:solidFill>
            <a:prstDash val="solid"/>
            <a:headEnd type="none" w="sm" len="sm"/>
            <a:tailEnd type="none" w="sm" len="sm"/>
          </a:ln>
        </p:spPr>
      </p:sp>
      <p:sp>
        <p:nvSpPr>
          <p:cNvPr id="7" name="AutoShape 7"/>
          <p:cNvSpPr/>
          <p:nvPr/>
        </p:nvSpPr>
        <p:spPr>
          <a:xfrm>
            <a:off x="-2199981" y="-1497171"/>
            <a:ext cx="3714437" cy="3714437"/>
          </a:xfrm>
          <a:prstGeom prst="line">
            <a:avLst/>
          </a:prstGeom>
          <a:ln w="19050" cap="flat">
            <a:solidFill>
              <a:srgbClr val="8CA9AD"/>
            </a:solidFill>
            <a:prstDash val="solid"/>
            <a:headEnd type="none" w="sm" len="sm"/>
            <a:tailEnd type="none" w="sm" len="sm"/>
          </a:ln>
        </p:spPr>
      </p:sp>
      <p:sp>
        <p:nvSpPr>
          <p:cNvPr id="8" name="AutoShape 8"/>
          <p:cNvSpPr/>
          <p:nvPr/>
        </p:nvSpPr>
        <p:spPr>
          <a:xfrm>
            <a:off x="-2296638" y="-1202385"/>
            <a:ext cx="3579641" cy="3579641"/>
          </a:xfrm>
          <a:prstGeom prst="line">
            <a:avLst/>
          </a:prstGeom>
          <a:ln w="19050" cap="flat">
            <a:solidFill>
              <a:srgbClr val="8CA9AD"/>
            </a:solidFill>
            <a:prstDash val="solid"/>
            <a:headEnd type="none" w="sm" len="sm"/>
            <a:tailEnd type="none" w="sm" len="sm"/>
          </a:ln>
        </p:spPr>
      </p:sp>
      <p:sp>
        <p:nvSpPr>
          <p:cNvPr id="9" name="AutoShape 9"/>
          <p:cNvSpPr/>
          <p:nvPr/>
        </p:nvSpPr>
        <p:spPr>
          <a:xfrm>
            <a:off x="-2406421" y="-866839"/>
            <a:ext cx="3317996" cy="3317996"/>
          </a:xfrm>
          <a:prstGeom prst="line">
            <a:avLst/>
          </a:prstGeom>
          <a:ln w="19050" cap="flat">
            <a:solidFill>
              <a:srgbClr val="8CA9AD"/>
            </a:solidFill>
            <a:prstDash val="solid"/>
            <a:headEnd type="none" w="sm" len="sm"/>
            <a:tailEnd type="none" w="sm" len="sm"/>
          </a:ln>
        </p:spPr>
      </p:sp>
      <p:sp>
        <p:nvSpPr>
          <p:cNvPr id="10" name="AutoShape 10"/>
          <p:cNvSpPr/>
          <p:nvPr/>
        </p:nvSpPr>
        <p:spPr>
          <a:xfrm>
            <a:off x="-2498628" y="-528204"/>
            <a:ext cx="3024884" cy="3041669"/>
          </a:xfrm>
          <a:prstGeom prst="line">
            <a:avLst/>
          </a:prstGeom>
          <a:ln w="19050" cap="flat">
            <a:solidFill>
              <a:srgbClr val="8CA9AD"/>
            </a:solidFill>
            <a:prstDash val="solid"/>
            <a:headEnd type="none" w="sm" len="sm"/>
            <a:tailEnd type="none" w="sm" len="sm"/>
          </a:ln>
        </p:spPr>
      </p:sp>
      <p:sp>
        <p:nvSpPr>
          <p:cNvPr id="11" name="AutoShape 11"/>
          <p:cNvSpPr/>
          <p:nvPr/>
        </p:nvSpPr>
        <p:spPr>
          <a:xfrm>
            <a:off x="-2478963" y="-99585"/>
            <a:ext cx="2577581" cy="2564282"/>
          </a:xfrm>
          <a:prstGeom prst="line">
            <a:avLst/>
          </a:prstGeom>
          <a:ln w="19050" cap="flat">
            <a:solidFill>
              <a:srgbClr val="8CA9AD"/>
            </a:solidFill>
            <a:prstDash val="solid"/>
            <a:headEnd type="none" w="sm" len="sm"/>
            <a:tailEnd type="none" w="sm" len="sm"/>
          </a:ln>
        </p:spPr>
      </p:sp>
      <p:grpSp>
        <p:nvGrpSpPr>
          <p:cNvPr id="12" name="Group 12"/>
          <p:cNvGrpSpPr/>
          <p:nvPr/>
        </p:nvGrpSpPr>
        <p:grpSpPr>
          <a:xfrm>
            <a:off x="12945464" y="7604762"/>
            <a:ext cx="2485277" cy="2485277"/>
            <a:chOff x="0" y="0"/>
            <a:chExt cx="3313703" cy="3313703"/>
          </a:xfrm>
        </p:grpSpPr>
        <p:grpSp>
          <p:nvGrpSpPr>
            <p:cNvPr id="13" name="Group 13"/>
            <p:cNvGrpSpPr/>
            <p:nvPr/>
          </p:nvGrpSpPr>
          <p:grpSpPr>
            <a:xfrm>
              <a:off x="0" y="0"/>
              <a:ext cx="3313703" cy="331370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A9AD"/>
              </a:solidFill>
            </p:spPr>
          </p:sp>
          <p:sp>
            <p:nvSpPr>
              <p:cNvPr id="15" name="TextBox 15"/>
              <p:cNvSpPr txBox="1"/>
              <p:nvPr/>
            </p:nvSpPr>
            <p:spPr>
              <a:xfrm>
                <a:off x="76200" y="95250"/>
                <a:ext cx="660400" cy="641350"/>
              </a:xfrm>
              <a:prstGeom prst="rect">
                <a:avLst/>
              </a:prstGeom>
            </p:spPr>
            <p:txBody>
              <a:bodyPr lIns="33377" tIns="33377" rIns="33377" bIns="33377" rtlCol="0" anchor="ctr"/>
              <a:lstStyle/>
              <a:p>
                <a:pPr algn="ctr">
                  <a:lnSpc>
                    <a:spcPts val="2553"/>
                  </a:lnSpc>
                </a:pPr>
                <a:endParaRPr/>
              </a:p>
            </p:txBody>
          </p:sp>
        </p:grpSp>
        <p:sp>
          <p:nvSpPr>
            <p:cNvPr id="16" name="Freeform 16"/>
            <p:cNvSpPr/>
            <p:nvPr/>
          </p:nvSpPr>
          <p:spPr>
            <a:xfrm>
              <a:off x="772222" y="443875"/>
              <a:ext cx="1769259" cy="1557614"/>
            </a:xfrm>
            <a:custGeom>
              <a:avLst/>
              <a:gdLst/>
              <a:ahLst/>
              <a:cxnLst/>
              <a:rect l="l" t="t" r="r" b="b"/>
              <a:pathLst>
                <a:path w="1769259" h="1557614">
                  <a:moveTo>
                    <a:pt x="0" y="0"/>
                  </a:moveTo>
                  <a:lnTo>
                    <a:pt x="1769259" y="0"/>
                  </a:lnTo>
                  <a:lnTo>
                    <a:pt x="1769259" y="1557614"/>
                  </a:lnTo>
                  <a:lnTo>
                    <a:pt x="0" y="1557614"/>
                  </a:lnTo>
                  <a:lnTo>
                    <a:pt x="0" y="0"/>
                  </a:lnTo>
                  <a:close/>
                </a:path>
              </a:pathLst>
            </a:custGeom>
            <a:blipFill>
              <a:blip r:embed="rId2"/>
              <a:stretch>
                <a:fillRect r="-247748"/>
              </a:stretch>
            </a:blipFill>
          </p:spPr>
        </p:sp>
        <p:sp>
          <p:nvSpPr>
            <p:cNvPr id="17" name="Freeform 17"/>
            <p:cNvSpPr/>
            <p:nvPr/>
          </p:nvSpPr>
          <p:spPr>
            <a:xfrm>
              <a:off x="92521" y="1422053"/>
              <a:ext cx="3221182" cy="1158873"/>
            </a:xfrm>
            <a:custGeom>
              <a:avLst/>
              <a:gdLst/>
              <a:ahLst/>
              <a:cxnLst/>
              <a:rect l="l" t="t" r="r" b="b"/>
              <a:pathLst>
                <a:path w="3221182" h="1158873">
                  <a:moveTo>
                    <a:pt x="0" y="0"/>
                  </a:moveTo>
                  <a:lnTo>
                    <a:pt x="3221182" y="0"/>
                  </a:lnTo>
                  <a:lnTo>
                    <a:pt x="3221182" y="1158873"/>
                  </a:lnTo>
                  <a:lnTo>
                    <a:pt x="0" y="1158873"/>
                  </a:lnTo>
                  <a:lnTo>
                    <a:pt x="0" y="0"/>
                  </a:lnTo>
                  <a:close/>
                </a:path>
              </a:pathLst>
            </a:custGeom>
            <a:blipFill>
              <a:blip r:embed="rId2"/>
              <a:stretch>
                <a:fillRect l="-42107"/>
              </a:stretch>
            </a:blipFill>
          </p:spPr>
        </p:sp>
      </p:grpSp>
      <p:sp>
        <p:nvSpPr>
          <p:cNvPr id="18" name="Freeform 18"/>
          <p:cNvSpPr/>
          <p:nvPr/>
        </p:nvSpPr>
        <p:spPr>
          <a:xfrm>
            <a:off x="2057545" y="4921051"/>
            <a:ext cx="2912072" cy="5365952"/>
          </a:xfrm>
          <a:custGeom>
            <a:avLst/>
            <a:gdLst/>
            <a:ahLst/>
            <a:cxnLst/>
            <a:rect l="l" t="t" r="r" b="b"/>
            <a:pathLst>
              <a:path w="2912072" h="5365951">
                <a:moveTo>
                  <a:pt x="0" y="0"/>
                </a:moveTo>
                <a:lnTo>
                  <a:pt x="2912072" y="0"/>
                </a:lnTo>
                <a:lnTo>
                  <a:pt x="2912072" y="5365951"/>
                </a:lnTo>
                <a:lnTo>
                  <a:pt x="0" y="5365951"/>
                </a:lnTo>
                <a:lnTo>
                  <a:pt x="0" y="0"/>
                </a:lnTo>
                <a:close/>
              </a:path>
            </a:pathLst>
          </a:custGeom>
          <a:blipFill>
            <a:blip r:embed="rId3"/>
            <a:stretch>
              <a:fillRect/>
            </a:stretch>
          </a:blipFill>
        </p:spPr>
      </p:sp>
      <p:sp>
        <p:nvSpPr>
          <p:cNvPr id="19" name="Freeform 19"/>
          <p:cNvSpPr/>
          <p:nvPr/>
        </p:nvSpPr>
        <p:spPr>
          <a:xfrm>
            <a:off x="3666187" y="889314"/>
            <a:ext cx="7485662" cy="2655903"/>
          </a:xfrm>
          <a:custGeom>
            <a:avLst/>
            <a:gdLst/>
            <a:ahLst/>
            <a:cxnLst/>
            <a:rect l="l" t="t" r="r" b="b"/>
            <a:pathLst>
              <a:path w="7485661" h="2655903">
                <a:moveTo>
                  <a:pt x="0" y="0"/>
                </a:moveTo>
                <a:lnTo>
                  <a:pt x="7485661" y="0"/>
                </a:lnTo>
                <a:lnTo>
                  <a:pt x="7485661" y="2655903"/>
                </a:lnTo>
                <a:lnTo>
                  <a:pt x="0" y="2655903"/>
                </a:lnTo>
                <a:lnTo>
                  <a:pt x="0" y="0"/>
                </a:lnTo>
                <a:close/>
              </a:path>
            </a:pathLst>
          </a:custGeom>
          <a:blipFill>
            <a:blip r:embed="rId4"/>
            <a:stretch>
              <a:fillRect/>
            </a:stretch>
          </a:blipFill>
        </p:spPr>
      </p:sp>
      <p:sp>
        <p:nvSpPr>
          <p:cNvPr id="20" name="Freeform 20"/>
          <p:cNvSpPr/>
          <p:nvPr/>
        </p:nvSpPr>
        <p:spPr>
          <a:xfrm>
            <a:off x="12945464" y="1239122"/>
            <a:ext cx="2020475" cy="1556925"/>
          </a:xfrm>
          <a:custGeom>
            <a:avLst/>
            <a:gdLst/>
            <a:ahLst/>
            <a:cxnLst/>
            <a:rect l="l" t="t" r="r" b="b"/>
            <a:pathLst>
              <a:path w="2020475" h="1556925">
                <a:moveTo>
                  <a:pt x="0" y="0"/>
                </a:moveTo>
                <a:lnTo>
                  <a:pt x="2020475" y="0"/>
                </a:lnTo>
                <a:lnTo>
                  <a:pt x="2020475" y="1556925"/>
                </a:lnTo>
                <a:lnTo>
                  <a:pt x="0" y="1556925"/>
                </a:lnTo>
                <a:lnTo>
                  <a:pt x="0" y="0"/>
                </a:lnTo>
                <a:close/>
              </a:path>
            </a:pathLst>
          </a:custGeom>
          <a:blipFill>
            <a:blip r:embed="rId5"/>
            <a:stretch>
              <a:fillRect/>
            </a:stretch>
          </a:blipFill>
        </p:spPr>
      </p:sp>
      <p:sp>
        <p:nvSpPr>
          <p:cNvPr id="21" name="Freeform 21"/>
          <p:cNvSpPr/>
          <p:nvPr/>
        </p:nvSpPr>
        <p:spPr>
          <a:xfrm>
            <a:off x="4969616" y="5143501"/>
            <a:ext cx="8671085" cy="1463246"/>
          </a:xfrm>
          <a:custGeom>
            <a:avLst/>
            <a:gdLst/>
            <a:ahLst/>
            <a:cxnLst/>
            <a:rect l="l" t="t" r="r" b="b"/>
            <a:pathLst>
              <a:path w="8671085" h="1463246">
                <a:moveTo>
                  <a:pt x="0" y="0"/>
                </a:moveTo>
                <a:lnTo>
                  <a:pt x="8671085" y="0"/>
                </a:lnTo>
                <a:lnTo>
                  <a:pt x="8671085" y="1463246"/>
                </a:lnTo>
                <a:lnTo>
                  <a:pt x="0" y="1463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22"/>
          <p:cNvSpPr txBox="1"/>
          <p:nvPr/>
        </p:nvSpPr>
        <p:spPr>
          <a:xfrm>
            <a:off x="4608652" y="5550069"/>
            <a:ext cx="9393014" cy="797975"/>
          </a:xfrm>
          <a:prstGeom prst="rect">
            <a:avLst/>
          </a:prstGeom>
        </p:spPr>
        <p:txBody>
          <a:bodyPr lIns="0" tIns="0" rIns="0" bIns="0" rtlCol="0" anchor="t">
            <a:spAutoFit/>
          </a:bodyPr>
          <a:lstStyle/>
          <a:p>
            <a:pPr algn="ctr">
              <a:lnSpc>
                <a:spcPts val="3060"/>
              </a:lnSpc>
            </a:pPr>
            <a:r>
              <a:rPr lang="en-US" sz="3060">
                <a:solidFill>
                  <a:srgbClr val="227C9D"/>
                </a:solidFill>
                <a:latin typeface="Merriweather Bold"/>
              </a:rPr>
              <a:t>TELL ME ABOUT YOUR WEBSITE’S</a:t>
            </a:r>
          </a:p>
          <a:p>
            <a:pPr algn="ctr">
              <a:lnSpc>
                <a:spcPts val="3060"/>
              </a:lnSpc>
            </a:pPr>
            <a:r>
              <a:rPr lang="en-US" sz="3060">
                <a:solidFill>
                  <a:srgbClr val="227C9D"/>
                </a:solidFill>
                <a:latin typeface="Merriweather Bold"/>
              </a:rPr>
              <a:t>DIVERSITY IN STORY CONTENT</a:t>
            </a:r>
          </a:p>
        </p:txBody>
      </p:sp>
      <p:grpSp>
        <p:nvGrpSpPr>
          <p:cNvPr id="23" name="Group 23"/>
          <p:cNvGrpSpPr/>
          <p:nvPr/>
        </p:nvGrpSpPr>
        <p:grpSpPr>
          <a:xfrm>
            <a:off x="4462994" y="7178743"/>
            <a:ext cx="8482469" cy="1193084"/>
            <a:chOff x="0" y="0"/>
            <a:chExt cx="11309958" cy="1590777"/>
          </a:xfrm>
        </p:grpSpPr>
        <p:sp>
          <p:nvSpPr>
            <p:cNvPr id="24" name="Freeform 24"/>
            <p:cNvSpPr/>
            <p:nvPr/>
          </p:nvSpPr>
          <p:spPr>
            <a:xfrm flipH="1">
              <a:off x="1883129" y="0"/>
              <a:ext cx="9426829" cy="1590777"/>
            </a:xfrm>
            <a:custGeom>
              <a:avLst/>
              <a:gdLst/>
              <a:ahLst/>
              <a:cxnLst/>
              <a:rect l="l" t="t" r="r" b="b"/>
              <a:pathLst>
                <a:path w="9426829" h="1590777">
                  <a:moveTo>
                    <a:pt x="9426829" y="0"/>
                  </a:moveTo>
                  <a:lnTo>
                    <a:pt x="0" y="0"/>
                  </a:lnTo>
                  <a:lnTo>
                    <a:pt x="0" y="1590777"/>
                  </a:lnTo>
                  <a:lnTo>
                    <a:pt x="9426829" y="1590777"/>
                  </a:lnTo>
                  <a:lnTo>
                    <a:pt x="942682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0" y="543903"/>
              <a:ext cx="8729330" cy="551774"/>
            </a:xfrm>
            <a:prstGeom prst="rect">
              <a:avLst/>
            </a:prstGeom>
          </p:spPr>
          <p:txBody>
            <a:bodyPr lIns="0" tIns="0" rIns="0" bIns="0" rtlCol="0" anchor="t">
              <a:spAutoFit/>
            </a:bodyPr>
            <a:lstStyle/>
            <a:p>
              <a:pPr algn="ctr">
                <a:lnSpc>
                  <a:spcPts val="3173"/>
                </a:lnSpc>
              </a:pPr>
              <a:r>
                <a:rPr lang="en-US" sz="3173" dirty="0">
                  <a:solidFill>
                    <a:srgbClr val="227C9D"/>
                  </a:solidFill>
                  <a:latin typeface="Merriweather Bold"/>
                </a:rPr>
                <a:t>DIVERSITY... ?</a:t>
              </a:r>
            </a:p>
          </p:txBody>
        </p:sp>
      </p:grpSp>
      <p:grpSp>
        <p:nvGrpSpPr>
          <p:cNvPr id="26" name="Group 26"/>
          <p:cNvGrpSpPr/>
          <p:nvPr/>
        </p:nvGrpSpPr>
        <p:grpSpPr>
          <a:xfrm>
            <a:off x="6896525" y="1688317"/>
            <a:ext cx="941717" cy="941717"/>
            <a:chOff x="0" y="0"/>
            <a:chExt cx="1255623" cy="1255623"/>
          </a:xfrm>
        </p:grpSpPr>
        <p:grpSp>
          <p:nvGrpSpPr>
            <p:cNvPr id="27" name="Group 27"/>
            <p:cNvGrpSpPr/>
            <p:nvPr/>
          </p:nvGrpSpPr>
          <p:grpSpPr>
            <a:xfrm>
              <a:off x="0" y="0"/>
              <a:ext cx="1255623" cy="12556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29" name="TextBox 29"/>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30" name="Freeform 30"/>
            <p:cNvSpPr/>
            <p:nvPr/>
          </p:nvSpPr>
          <p:spPr>
            <a:xfrm>
              <a:off x="40920" y="208603"/>
              <a:ext cx="1173783" cy="838416"/>
            </a:xfrm>
            <a:custGeom>
              <a:avLst/>
              <a:gdLst/>
              <a:ahLst/>
              <a:cxnLst/>
              <a:rect l="l" t="t" r="r" b="b"/>
              <a:pathLst>
                <a:path w="1173783" h="838416">
                  <a:moveTo>
                    <a:pt x="0" y="0"/>
                  </a:moveTo>
                  <a:lnTo>
                    <a:pt x="1173783" y="0"/>
                  </a:lnTo>
                  <a:lnTo>
                    <a:pt x="1173783" y="838416"/>
                  </a:lnTo>
                  <a:lnTo>
                    <a:pt x="0" y="838416"/>
                  </a:lnTo>
                  <a:lnTo>
                    <a:pt x="0" y="0"/>
                  </a:lnTo>
                  <a:close/>
                </a:path>
              </a:pathLst>
            </a:custGeom>
            <a:blipFill>
              <a:blip r:embed="rId8"/>
              <a:stretch>
                <a:fillRect/>
              </a:stretch>
            </a:blipFill>
          </p:spPr>
        </p:sp>
      </p:grpSp>
      <p:sp>
        <p:nvSpPr>
          <p:cNvPr id="31" name="Freeform 31"/>
          <p:cNvSpPr/>
          <p:nvPr/>
        </p:nvSpPr>
        <p:spPr>
          <a:xfrm>
            <a:off x="-795301" y="6647006"/>
            <a:ext cx="2346161" cy="3945354"/>
          </a:xfrm>
          <a:custGeom>
            <a:avLst/>
            <a:gdLst/>
            <a:ahLst/>
            <a:cxnLst/>
            <a:rect l="l" t="t" r="r" b="b"/>
            <a:pathLst>
              <a:path w="2346160" h="3945354">
                <a:moveTo>
                  <a:pt x="0" y="0"/>
                </a:moveTo>
                <a:lnTo>
                  <a:pt x="2346160" y="0"/>
                </a:lnTo>
                <a:lnTo>
                  <a:pt x="2346160" y="3945354"/>
                </a:lnTo>
                <a:lnTo>
                  <a:pt x="0" y="3945354"/>
                </a:lnTo>
                <a:lnTo>
                  <a:pt x="0" y="0"/>
                </a:lnTo>
                <a:close/>
              </a:path>
            </a:pathLst>
          </a:custGeom>
          <a:blipFill>
            <a:blip r:embed="rId9"/>
            <a:stretch>
              <a:fillRect r="-7796"/>
            </a:stretch>
          </a:blipFill>
        </p:spPr>
      </p:sp>
      <p:sp>
        <p:nvSpPr>
          <p:cNvPr id="32" name="Freeform 32">
            <a:hlinkClick r:id="rId10" action="ppaction://hlinksldjump"/>
          </p:cNvPr>
          <p:cNvSpPr/>
          <p:nvPr/>
        </p:nvSpPr>
        <p:spPr>
          <a:xfrm>
            <a:off x="16506928" y="6838259"/>
            <a:ext cx="2745995" cy="3814602"/>
          </a:xfrm>
          <a:custGeom>
            <a:avLst/>
            <a:gdLst/>
            <a:ahLst/>
            <a:cxnLst/>
            <a:rect l="l" t="t" r="r" b="b"/>
            <a:pathLst>
              <a:path w="2745995" h="3814602">
                <a:moveTo>
                  <a:pt x="0" y="0"/>
                </a:moveTo>
                <a:lnTo>
                  <a:pt x="2745995" y="0"/>
                </a:lnTo>
                <a:lnTo>
                  <a:pt x="2745995" y="3814602"/>
                </a:lnTo>
                <a:lnTo>
                  <a:pt x="0" y="3814602"/>
                </a:lnTo>
                <a:lnTo>
                  <a:pt x="0" y="0"/>
                </a:lnTo>
                <a:close/>
              </a:path>
            </a:pathLst>
          </a:custGeom>
          <a:blipFill>
            <a:blip r:embed="rId11"/>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0" y="8336721"/>
            <a:ext cx="18287999" cy="2089122"/>
            <a:chOff x="0" y="0"/>
            <a:chExt cx="6834587" cy="690669"/>
          </a:xfrm>
        </p:grpSpPr>
        <p:sp>
          <p:nvSpPr>
            <p:cNvPr id="3" name="Freeform 3"/>
            <p:cNvSpPr/>
            <p:nvPr/>
          </p:nvSpPr>
          <p:spPr>
            <a:xfrm>
              <a:off x="0" y="0"/>
              <a:ext cx="6834587" cy="690669"/>
            </a:xfrm>
            <a:custGeom>
              <a:avLst/>
              <a:gdLst/>
              <a:ahLst/>
              <a:cxnLst/>
              <a:rect l="l" t="t" r="r" b="b"/>
              <a:pathLst>
                <a:path w="6834587" h="690669">
                  <a:moveTo>
                    <a:pt x="0" y="0"/>
                  </a:moveTo>
                  <a:lnTo>
                    <a:pt x="6834587" y="0"/>
                  </a:lnTo>
                  <a:lnTo>
                    <a:pt x="6834587" y="690669"/>
                  </a:lnTo>
                  <a:lnTo>
                    <a:pt x="0" y="690669"/>
                  </a:lnTo>
                  <a:close/>
                </a:path>
              </a:pathLst>
            </a:custGeom>
            <a:solidFill>
              <a:srgbClr val="404040"/>
            </a:solidFill>
          </p:spPr>
        </p:sp>
        <p:sp>
          <p:nvSpPr>
            <p:cNvPr id="4" name="TextBox 4"/>
            <p:cNvSpPr txBox="1"/>
            <p:nvPr/>
          </p:nvSpPr>
          <p:spPr>
            <a:xfrm>
              <a:off x="0" y="-28575"/>
              <a:ext cx="6834587" cy="719244"/>
            </a:xfrm>
            <a:prstGeom prst="rect">
              <a:avLst/>
            </a:prstGeom>
          </p:spPr>
          <p:txBody>
            <a:bodyPr lIns="25704" tIns="25704" rIns="25704" bIns="25704" rtlCol="0" anchor="ctr"/>
            <a:lstStyle/>
            <a:p>
              <a:pPr algn="ctr">
                <a:lnSpc>
                  <a:spcPts val="2054"/>
                </a:lnSpc>
              </a:pPr>
              <a:endParaRPr/>
            </a:p>
          </p:txBody>
        </p:sp>
      </p:grpSp>
      <p:grpSp>
        <p:nvGrpSpPr>
          <p:cNvPr id="5" name="Group 5"/>
          <p:cNvGrpSpPr/>
          <p:nvPr/>
        </p:nvGrpSpPr>
        <p:grpSpPr>
          <a:xfrm>
            <a:off x="746477" y="7922723"/>
            <a:ext cx="4071452" cy="1520511"/>
            <a:chOff x="0" y="0"/>
            <a:chExt cx="1785823" cy="666928"/>
          </a:xfrm>
        </p:grpSpPr>
        <p:sp>
          <p:nvSpPr>
            <p:cNvPr id="6" name="Freeform 6"/>
            <p:cNvSpPr/>
            <p:nvPr/>
          </p:nvSpPr>
          <p:spPr>
            <a:xfrm>
              <a:off x="0" y="0"/>
              <a:ext cx="1785823" cy="666928"/>
            </a:xfrm>
            <a:custGeom>
              <a:avLst/>
              <a:gdLst/>
              <a:ahLst/>
              <a:cxnLst/>
              <a:rect l="l" t="t" r="r" b="b"/>
              <a:pathLst>
                <a:path w="1785823" h="666928">
                  <a:moveTo>
                    <a:pt x="892911" y="0"/>
                  </a:moveTo>
                  <a:cubicBezTo>
                    <a:pt x="399770" y="0"/>
                    <a:pt x="0" y="149297"/>
                    <a:pt x="0" y="333464"/>
                  </a:cubicBezTo>
                  <a:cubicBezTo>
                    <a:pt x="0" y="517631"/>
                    <a:pt x="399770" y="666928"/>
                    <a:pt x="892911" y="666928"/>
                  </a:cubicBezTo>
                  <a:cubicBezTo>
                    <a:pt x="1386053" y="666928"/>
                    <a:pt x="1785823" y="517631"/>
                    <a:pt x="1785823" y="333464"/>
                  </a:cubicBezTo>
                  <a:cubicBezTo>
                    <a:pt x="1785823" y="149297"/>
                    <a:pt x="1386053" y="0"/>
                    <a:pt x="892911" y="0"/>
                  </a:cubicBezTo>
                  <a:close/>
                </a:path>
              </a:pathLst>
            </a:custGeom>
            <a:solidFill>
              <a:srgbClr val="90AFA3"/>
            </a:solidFill>
            <a:ln cap="sq">
              <a:noFill/>
              <a:prstDash val="solid"/>
              <a:miter/>
            </a:ln>
          </p:spPr>
        </p:sp>
        <p:sp>
          <p:nvSpPr>
            <p:cNvPr id="7" name="TextBox 7"/>
            <p:cNvSpPr txBox="1"/>
            <p:nvPr/>
          </p:nvSpPr>
          <p:spPr>
            <a:xfrm>
              <a:off x="167421" y="33949"/>
              <a:ext cx="1450981" cy="570454"/>
            </a:xfrm>
            <a:prstGeom prst="rect">
              <a:avLst/>
            </a:prstGeom>
          </p:spPr>
          <p:txBody>
            <a:bodyPr lIns="20753" tIns="20753" rIns="20753" bIns="20753" rtlCol="0" anchor="ctr"/>
            <a:lstStyle/>
            <a:p>
              <a:pPr algn="ctr">
                <a:lnSpc>
                  <a:spcPts val="2054"/>
                </a:lnSpc>
                <a:spcBef>
                  <a:spcPct val="0"/>
                </a:spcBef>
              </a:pPr>
              <a:endParaRPr/>
            </a:p>
          </p:txBody>
        </p:sp>
      </p:grpSp>
      <p:grpSp>
        <p:nvGrpSpPr>
          <p:cNvPr id="8" name="Group 8"/>
          <p:cNvGrpSpPr/>
          <p:nvPr/>
        </p:nvGrpSpPr>
        <p:grpSpPr>
          <a:xfrm>
            <a:off x="746477" y="7692512"/>
            <a:ext cx="4071452" cy="1556321"/>
            <a:chOff x="0" y="0"/>
            <a:chExt cx="1785823" cy="682635"/>
          </a:xfrm>
        </p:grpSpPr>
        <p:sp>
          <p:nvSpPr>
            <p:cNvPr id="9" name="Freeform 9"/>
            <p:cNvSpPr/>
            <p:nvPr/>
          </p:nvSpPr>
          <p:spPr>
            <a:xfrm>
              <a:off x="0" y="0"/>
              <a:ext cx="1785823" cy="682635"/>
            </a:xfrm>
            <a:custGeom>
              <a:avLst/>
              <a:gdLst/>
              <a:ahLst/>
              <a:cxnLst/>
              <a:rect l="l" t="t" r="r" b="b"/>
              <a:pathLst>
                <a:path w="1785823" h="682635">
                  <a:moveTo>
                    <a:pt x="892911" y="0"/>
                  </a:moveTo>
                  <a:cubicBezTo>
                    <a:pt x="399770" y="0"/>
                    <a:pt x="0" y="152813"/>
                    <a:pt x="0" y="341317"/>
                  </a:cubicBezTo>
                  <a:cubicBezTo>
                    <a:pt x="0" y="529822"/>
                    <a:pt x="399770" y="682635"/>
                    <a:pt x="892911" y="682635"/>
                  </a:cubicBezTo>
                  <a:cubicBezTo>
                    <a:pt x="1386053" y="682635"/>
                    <a:pt x="1785823" y="529822"/>
                    <a:pt x="1785823" y="341317"/>
                  </a:cubicBezTo>
                  <a:cubicBezTo>
                    <a:pt x="1785823" y="152813"/>
                    <a:pt x="1386053" y="0"/>
                    <a:pt x="892911" y="0"/>
                  </a:cubicBezTo>
                  <a:close/>
                </a:path>
              </a:pathLst>
            </a:custGeom>
            <a:solidFill>
              <a:srgbClr val="B2CFC4"/>
            </a:solidFill>
            <a:ln cap="sq">
              <a:noFill/>
              <a:prstDash val="solid"/>
              <a:miter/>
            </a:ln>
          </p:spPr>
        </p:sp>
        <p:sp>
          <p:nvSpPr>
            <p:cNvPr id="10" name="TextBox 10"/>
            <p:cNvSpPr txBox="1"/>
            <p:nvPr/>
          </p:nvSpPr>
          <p:spPr>
            <a:xfrm>
              <a:off x="167421" y="35422"/>
              <a:ext cx="1450981" cy="583216"/>
            </a:xfrm>
            <a:prstGeom prst="rect">
              <a:avLst/>
            </a:prstGeom>
          </p:spPr>
          <p:txBody>
            <a:bodyPr lIns="20753" tIns="20753" rIns="20753" bIns="20753" rtlCol="0" anchor="ctr"/>
            <a:lstStyle/>
            <a:p>
              <a:pPr algn="ctr">
                <a:lnSpc>
                  <a:spcPts val="2054"/>
                </a:lnSpc>
                <a:spcBef>
                  <a:spcPct val="0"/>
                </a:spcBef>
              </a:pPr>
              <a:endParaRPr/>
            </a:p>
          </p:txBody>
        </p:sp>
      </p:grpSp>
      <p:grpSp>
        <p:nvGrpSpPr>
          <p:cNvPr id="11" name="Group 11"/>
          <p:cNvGrpSpPr/>
          <p:nvPr/>
        </p:nvGrpSpPr>
        <p:grpSpPr>
          <a:xfrm>
            <a:off x="1234408" y="7801237"/>
            <a:ext cx="3095591" cy="1184105"/>
            <a:chOff x="0" y="0"/>
            <a:chExt cx="2789025" cy="1066839"/>
          </a:xfrm>
        </p:grpSpPr>
        <p:sp>
          <p:nvSpPr>
            <p:cNvPr id="12" name="Freeform 12"/>
            <p:cNvSpPr/>
            <p:nvPr/>
          </p:nvSpPr>
          <p:spPr>
            <a:xfrm>
              <a:off x="0" y="0"/>
              <a:ext cx="2789025" cy="1066840"/>
            </a:xfrm>
            <a:custGeom>
              <a:avLst/>
              <a:gdLst/>
              <a:ahLst/>
              <a:cxnLst/>
              <a:rect l="l" t="t" r="r" b="b"/>
              <a:pathLst>
                <a:path w="2789025" h="1066840">
                  <a:moveTo>
                    <a:pt x="1394512" y="0"/>
                  </a:moveTo>
                  <a:cubicBezTo>
                    <a:pt x="624344" y="0"/>
                    <a:pt x="0" y="238820"/>
                    <a:pt x="0" y="533420"/>
                  </a:cubicBezTo>
                  <a:cubicBezTo>
                    <a:pt x="0" y="828019"/>
                    <a:pt x="624344" y="1066840"/>
                    <a:pt x="1394512" y="1066840"/>
                  </a:cubicBezTo>
                  <a:cubicBezTo>
                    <a:pt x="2164680" y="1066840"/>
                    <a:pt x="2789025" y="828019"/>
                    <a:pt x="2789025" y="533420"/>
                  </a:cubicBezTo>
                  <a:cubicBezTo>
                    <a:pt x="2789025" y="238820"/>
                    <a:pt x="2164680" y="0"/>
                    <a:pt x="1394512" y="0"/>
                  </a:cubicBezTo>
                  <a:close/>
                </a:path>
              </a:pathLst>
            </a:custGeom>
            <a:solidFill>
              <a:srgbClr val="FFFFFF"/>
            </a:solidFill>
            <a:ln cap="sq">
              <a:noFill/>
              <a:prstDash val="solid"/>
              <a:miter/>
            </a:ln>
          </p:spPr>
        </p:sp>
        <p:sp>
          <p:nvSpPr>
            <p:cNvPr id="13" name="TextBox 13"/>
            <p:cNvSpPr txBox="1"/>
            <p:nvPr/>
          </p:nvSpPr>
          <p:spPr>
            <a:xfrm>
              <a:off x="261471" y="71441"/>
              <a:ext cx="2266082" cy="895382"/>
            </a:xfrm>
            <a:prstGeom prst="rect">
              <a:avLst/>
            </a:prstGeom>
          </p:spPr>
          <p:txBody>
            <a:bodyPr lIns="20753" tIns="20753" rIns="20753" bIns="20753" rtlCol="0" anchor="ctr"/>
            <a:lstStyle/>
            <a:p>
              <a:pPr algn="ctr">
                <a:lnSpc>
                  <a:spcPts val="2054"/>
                </a:lnSpc>
                <a:spcBef>
                  <a:spcPct val="0"/>
                </a:spcBef>
              </a:pPr>
              <a:endParaRPr/>
            </a:p>
          </p:txBody>
        </p:sp>
      </p:grpSp>
      <p:grpSp>
        <p:nvGrpSpPr>
          <p:cNvPr id="14" name="Group 14"/>
          <p:cNvGrpSpPr/>
          <p:nvPr/>
        </p:nvGrpSpPr>
        <p:grpSpPr>
          <a:xfrm>
            <a:off x="1713413" y="7922723"/>
            <a:ext cx="2137580" cy="793217"/>
            <a:chOff x="0" y="0"/>
            <a:chExt cx="3237549" cy="1201397"/>
          </a:xfrm>
        </p:grpSpPr>
        <p:sp>
          <p:nvSpPr>
            <p:cNvPr id="15" name="Freeform 15"/>
            <p:cNvSpPr/>
            <p:nvPr/>
          </p:nvSpPr>
          <p:spPr>
            <a:xfrm>
              <a:off x="0" y="0"/>
              <a:ext cx="3237549" cy="1201397"/>
            </a:xfrm>
            <a:custGeom>
              <a:avLst/>
              <a:gdLst/>
              <a:ahLst/>
              <a:cxnLst/>
              <a:rect l="l" t="t" r="r" b="b"/>
              <a:pathLst>
                <a:path w="3237549" h="1201397">
                  <a:moveTo>
                    <a:pt x="1618774" y="0"/>
                  </a:moveTo>
                  <a:cubicBezTo>
                    <a:pt x="724750" y="0"/>
                    <a:pt x="0" y="268942"/>
                    <a:pt x="0" y="600698"/>
                  </a:cubicBezTo>
                  <a:cubicBezTo>
                    <a:pt x="0" y="932455"/>
                    <a:pt x="724750" y="1201397"/>
                    <a:pt x="1618774" y="1201397"/>
                  </a:cubicBezTo>
                  <a:cubicBezTo>
                    <a:pt x="2512799" y="1201397"/>
                    <a:pt x="3237549" y="932455"/>
                    <a:pt x="3237549" y="600698"/>
                  </a:cubicBezTo>
                  <a:cubicBezTo>
                    <a:pt x="3237549" y="268942"/>
                    <a:pt x="2512799" y="0"/>
                    <a:pt x="1618774" y="0"/>
                  </a:cubicBezTo>
                  <a:close/>
                </a:path>
              </a:pathLst>
            </a:custGeom>
            <a:solidFill>
              <a:srgbClr val="B2CFC4"/>
            </a:solidFill>
            <a:ln cap="sq">
              <a:noFill/>
              <a:prstDash val="solid"/>
              <a:miter/>
            </a:ln>
          </p:spPr>
        </p:sp>
        <p:sp>
          <p:nvSpPr>
            <p:cNvPr id="16" name="TextBox 16"/>
            <p:cNvSpPr txBox="1"/>
            <p:nvPr/>
          </p:nvSpPr>
          <p:spPr>
            <a:xfrm>
              <a:off x="303520" y="84056"/>
              <a:ext cx="2630508" cy="1004710"/>
            </a:xfrm>
            <a:prstGeom prst="rect">
              <a:avLst/>
            </a:prstGeom>
          </p:spPr>
          <p:txBody>
            <a:bodyPr lIns="20753" tIns="20753" rIns="20753" bIns="20753" rtlCol="0" anchor="ctr"/>
            <a:lstStyle/>
            <a:p>
              <a:pPr algn="ctr">
                <a:lnSpc>
                  <a:spcPts val="2054"/>
                </a:lnSpc>
                <a:spcBef>
                  <a:spcPct val="0"/>
                </a:spcBef>
              </a:pPr>
              <a:endParaRPr/>
            </a:p>
          </p:txBody>
        </p:sp>
      </p:grpSp>
      <p:grpSp>
        <p:nvGrpSpPr>
          <p:cNvPr id="17" name="Group 17"/>
          <p:cNvGrpSpPr/>
          <p:nvPr/>
        </p:nvGrpSpPr>
        <p:grpSpPr>
          <a:xfrm>
            <a:off x="2179827" y="8020519"/>
            <a:ext cx="1204749" cy="450152"/>
            <a:chOff x="0" y="0"/>
            <a:chExt cx="2609051" cy="974866"/>
          </a:xfrm>
        </p:grpSpPr>
        <p:sp>
          <p:nvSpPr>
            <p:cNvPr id="18" name="Freeform 18"/>
            <p:cNvSpPr/>
            <p:nvPr/>
          </p:nvSpPr>
          <p:spPr>
            <a:xfrm>
              <a:off x="0" y="0"/>
              <a:ext cx="2609051" cy="974866"/>
            </a:xfrm>
            <a:custGeom>
              <a:avLst/>
              <a:gdLst/>
              <a:ahLst/>
              <a:cxnLst/>
              <a:rect l="l" t="t" r="r" b="b"/>
              <a:pathLst>
                <a:path w="2609051" h="974866">
                  <a:moveTo>
                    <a:pt x="1304526" y="0"/>
                  </a:moveTo>
                  <a:cubicBezTo>
                    <a:pt x="584056" y="0"/>
                    <a:pt x="0" y="218231"/>
                    <a:pt x="0" y="487433"/>
                  </a:cubicBezTo>
                  <a:cubicBezTo>
                    <a:pt x="0" y="756635"/>
                    <a:pt x="584056" y="974866"/>
                    <a:pt x="1304526" y="974866"/>
                  </a:cubicBezTo>
                  <a:cubicBezTo>
                    <a:pt x="2024995" y="974866"/>
                    <a:pt x="2609051" y="756635"/>
                    <a:pt x="2609051" y="487433"/>
                  </a:cubicBezTo>
                  <a:cubicBezTo>
                    <a:pt x="2609051" y="218231"/>
                    <a:pt x="2024995" y="0"/>
                    <a:pt x="1304526" y="0"/>
                  </a:cubicBezTo>
                  <a:close/>
                </a:path>
              </a:pathLst>
            </a:custGeom>
            <a:solidFill>
              <a:srgbClr val="FFFFFF"/>
            </a:solidFill>
            <a:ln cap="sq">
              <a:noFill/>
              <a:prstDash val="solid"/>
              <a:miter/>
            </a:ln>
          </p:spPr>
        </p:sp>
        <p:sp>
          <p:nvSpPr>
            <p:cNvPr id="19" name="TextBox 19"/>
            <p:cNvSpPr txBox="1"/>
            <p:nvPr/>
          </p:nvSpPr>
          <p:spPr>
            <a:xfrm>
              <a:off x="244599" y="62819"/>
              <a:ext cx="2119854" cy="820654"/>
            </a:xfrm>
            <a:prstGeom prst="rect">
              <a:avLst/>
            </a:prstGeom>
          </p:spPr>
          <p:txBody>
            <a:bodyPr lIns="20753" tIns="20753" rIns="20753" bIns="20753" rtlCol="0" anchor="ctr"/>
            <a:lstStyle/>
            <a:p>
              <a:pPr algn="ctr">
                <a:lnSpc>
                  <a:spcPts val="2054"/>
                </a:lnSpc>
                <a:spcBef>
                  <a:spcPct val="0"/>
                </a:spcBef>
              </a:pPr>
              <a:endParaRPr/>
            </a:p>
          </p:txBody>
        </p:sp>
      </p:grpSp>
      <p:sp>
        <p:nvSpPr>
          <p:cNvPr id="20" name="AutoShape 20"/>
          <p:cNvSpPr/>
          <p:nvPr/>
        </p:nvSpPr>
        <p:spPr>
          <a:xfrm>
            <a:off x="2782202" y="7939718"/>
            <a:ext cx="0" cy="305876"/>
          </a:xfrm>
          <a:prstGeom prst="line">
            <a:avLst/>
          </a:prstGeom>
          <a:ln w="76200" cap="rnd">
            <a:solidFill>
              <a:srgbClr val="404040"/>
            </a:solidFill>
            <a:prstDash val="solid"/>
            <a:headEnd type="none" w="sm" len="sm"/>
            <a:tailEnd type="none" w="sm" len="sm"/>
          </a:ln>
        </p:spPr>
      </p:sp>
      <p:grpSp>
        <p:nvGrpSpPr>
          <p:cNvPr id="21" name="Group 21"/>
          <p:cNvGrpSpPr/>
          <p:nvPr/>
        </p:nvGrpSpPr>
        <p:grpSpPr>
          <a:xfrm rot="5400000">
            <a:off x="1808744" y="485993"/>
            <a:ext cx="1414241" cy="455387"/>
            <a:chOff x="0" y="0"/>
            <a:chExt cx="1171256" cy="377145"/>
          </a:xfrm>
        </p:grpSpPr>
        <p:sp>
          <p:nvSpPr>
            <p:cNvPr id="22" name="Freeform 22"/>
            <p:cNvSpPr/>
            <p:nvPr/>
          </p:nvSpPr>
          <p:spPr>
            <a:xfrm>
              <a:off x="0" y="0"/>
              <a:ext cx="1171256" cy="377145"/>
            </a:xfrm>
            <a:custGeom>
              <a:avLst/>
              <a:gdLst/>
              <a:ahLst/>
              <a:cxnLst/>
              <a:rect l="l" t="t" r="r" b="b"/>
              <a:pathLst>
                <a:path w="1171256" h="377145">
                  <a:moveTo>
                    <a:pt x="203200" y="0"/>
                  </a:moveTo>
                  <a:lnTo>
                    <a:pt x="1171256" y="0"/>
                  </a:lnTo>
                  <a:lnTo>
                    <a:pt x="968056" y="377145"/>
                  </a:lnTo>
                  <a:lnTo>
                    <a:pt x="0" y="377145"/>
                  </a:lnTo>
                  <a:lnTo>
                    <a:pt x="203200" y="0"/>
                  </a:lnTo>
                  <a:close/>
                </a:path>
              </a:pathLst>
            </a:custGeom>
            <a:solidFill>
              <a:srgbClr val="F1C4A8"/>
            </a:solidFill>
          </p:spPr>
        </p:sp>
        <p:sp>
          <p:nvSpPr>
            <p:cNvPr id="23" name="TextBox 23"/>
            <p:cNvSpPr txBox="1"/>
            <p:nvPr/>
          </p:nvSpPr>
          <p:spPr>
            <a:xfrm>
              <a:off x="101600" y="-28575"/>
              <a:ext cx="968056" cy="405720"/>
            </a:xfrm>
            <a:prstGeom prst="rect">
              <a:avLst/>
            </a:prstGeom>
          </p:spPr>
          <p:txBody>
            <a:bodyPr lIns="25704" tIns="25704" rIns="25704" bIns="25704" rtlCol="0" anchor="ctr"/>
            <a:lstStyle/>
            <a:p>
              <a:pPr algn="ctr">
                <a:lnSpc>
                  <a:spcPts val="2054"/>
                </a:lnSpc>
              </a:pPr>
              <a:endParaRPr/>
            </a:p>
          </p:txBody>
        </p:sp>
      </p:grpSp>
      <p:grpSp>
        <p:nvGrpSpPr>
          <p:cNvPr id="24" name="Group 24"/>
          <p:cNvGrpSpPr/>
          <p:nvPr/>
        </p:nvGrpSpPr>
        <p:grpSpPr>
          <a:xfrm rot="-5400000">
            <a:off x="2338139" y="482710"/>
            <a:ext cx="1420805" cy="455387"/>
            <a:chOff x="0" y="0"/>
            <a:chExt cx="1176693" cy="377145"/>
          </a:xfrm>
        </p:grpSpPr>
        <p:sp>
          <p:nvSpPr>
            <p:cNvPr id="25" name="Freeform 25"/>
            <p:cNvSpPr/>
            <p:nvPr/>
          </p:nvSpPr>
          <p:spPr>
            <a:xfrm>
              <a:off x="0" y="0"/>
              <a:ext cx="1176693" cy="377145"/>
            </a:xfrm>
            <a:custGeom>
              <a:avLst/>
              <a:gdLst/>
              <a:ahLst/>
              <a:cxnLst/>
              <a:rect l="l" t="t" r="r" b="b"/>
              <a:pathLst>
                <a:path w="1176693" h="377145">
                  <a:moveTo>
                    <a:pt x="973493" y="0"/>
                  </a:moveTo>
                  <a:lnTo>
                    <a:pt x="0" y="0"/>
                  </a:lnTo>
                  <a:lnTo>
                    <a:pt x="203200" y="377145"/>
                  </a:lnTo>
                  <a:lnTo>
                    <a:pt x="1176693" y="377145"/>
                  </a:lnTo>
                  <a:lnTo>
                    <a:pt x="973493" y="0"/>
                  </a:lnTo>
                  <a:close/>
                </a:path>
              </a:pathLst>
            </a:custGeom>
            <a:solidFill>
              <a:srgbClr val="F1C4A8"/>
            </a:solidFill>
          </p:spPr>
        </p:sp>
        <p:sp>
          <p:nvSpPr>
            <p:cNvPr id="26" name="TextBox 26"/>
            <p:cNvSpPr txBox="1"/>
            <p:nvPr/>
          </p:nvSpPr>
          <p:spPr>
            <a:xfrm>
              <a:off x="101600" y="-28575"/>
              <a:ext cx="973493" cy="405720"/>
            </a:xfrm>
            <a:prstGeom prst="rect">
              <a:avLst/>
            </a:prstGeom>
          </p:spPr>
          <p:txBody>
            <a:bodyPr lIns="25704" tIns="25704" rIns="25704" bIns="25704" rtlCol="0" anchor="ctr"/>
            <a:lstStyle/>
            <a:p>
              <a:pPr algn="ctr">
                <a:lnSpc>
                  <a:spcPts val="2054"/>
                </a:lnSpc>
              </a:pPr>
              <a:endParaRPr/>
            </a:p>
          </p:txBody>
        </p:sp>
      </p:grpSp>
      <p:grpSp>
        <p:nvGrpSpPr>
          <p:cNvPr id="27" name="Group 27"/>
          <p:cNvGrpSpPr/>
          <p:nvPr/>
        </p:nvGrpSpPr>
        <p:grpSpPr>
          <a:xfrm>
            <a:off x="2342913" y="2636329"/>
            <a:ext cx="553800" cy="218240"/>
            <a:chOff x="0" y="0"/>
            <a:chExt cx="196122" cy="77287"/>
          </a:xfrm>
        </p:grpSpPr>
        <p:sp>
          <p:nvSpPr>
            <p:cNvPr id="28" name="Freeform 28"/>
            <p:cNvSpPr/>
            <p:nvPr/>
          </p:nvSpPr>
          <p:spPr>
            <a:xfrm>
              <a:off x="0" y="0"/>
              <a:ext cx="196122" cy="77287"/>
            </a:xfrm>
            <a:custGeom>
              <a:avLst/>
              <a:gdLst/>
              <a:ahLst/>
              <a:cxnLst/>
              <a:rect l="l" t="t" r="r" b="b"/>
              <a:pathLst>
                <a:path w="196122" h="77287">
                  <a:moveTo>
                    <a:pt x="98061" y="77287"/>
                  </a:moveTo>
                  <a:lnTo>
                    <a:pt x="196122" y="0"/>
                  </a:lnTo>
                  <a:lnTo>
                    <a:pt x="0" y="0"/>
                  </a:lnTo>
                  <a:lnTo>
                    <a:pt x="98061" y="77287"/>
                  </a:lnTo>
                  <a:close/>
                </a:path>
              </a:pathLst>
            </a:custGeom>
            <a:solidFill>
              <a:srgbClr val="E1CC95"/>
            </a:solidFill>
          </p:spPr>
        </p:sp>
        <p:sp>
          <p:nvSpPr>
            <p:cNvPr id="29" name="TextBox 29"/>
            <p:cNvSpPr txBox="1"/>
            <p:nvPr/>
          </p:nvSpPr>
          <p:spPr>
            <a:xfrm>
              <a:off x="30644" y="-23054"/>
              <a:ext cx="134834" cy="64458"/>
            </a:xfrm>
            <a:prstGeom prst="rect">
              <a:avLst/>
            </a:prstGeom>
          </p:spPr>
          <p:txBody>
            <a:bodyPr lIns="25704" tIns="25704" rIns="25704" bIns="25704" rtlCol="0" anchor="ctr"/>
            <a:lstStyle/>
            <a:p>
              <a:pPr algn="ctr">
                <a:lnSpc>
                  <a:spcPts val="2054"/>
                </a:lnSpc>
              </a:pPr>
              <a:endParaRPr/>
            </a:p>
          </p:txBody>
        </p:sp>
      </p:grpSp>
      <p:grpSp>
        <p:nvGrpSpPr>
          <p:cNvPr id="30" name="Group 30"/>
          <p:cNvGrpSpPr/>
          <p:nvPr/>
        </p:nvGrpSpPr>
        <p:grpSpPr>
          <a:xfrm>
            <a:off x="2342914" y="4152740"/>
            <a:ext cx="631664" cy="248924"/>
            <a:chOff x="0" y="0"/>
            <a:chExt cx="196122" cy="77287"/>
          </a:xfrm>
        </p:grpSpPr>
        <p:sp>
          <p:nvSpPr>
            <p:cNvPr id="31" name="Freeform 31"/>
            <p:cNvSpPr/>
            <p:nvPr/>
          </p:nvSpPr>
          <p:spPr>
            <a:xfrm>
              <a:off x="0" y="0"/>
              <a:ext cx="196122" cy="77287"/>
            </a:xfrm>
            <a:custGeom>
              <a:avLst/>
              <a:gdLst/>
              <a:ahLst/>
              <a:cxnLst/>
              <a:rect l="l" t="t" r="r" b="b"/>
              <a:pathLst>
                <a:path w="196122" h="77287">
                  <a:moveTo>
                    <a:pt x="98061" y="77287"/>
                  </a:moveTo>
                  <a:lnTo>
                    <a:pt x="196122" y="0"/>
                  </a:lnTo>
                  <a:lnTo>
                    <a:pt x="0" y="0"/>
                  </a:lnTo>
                  <a:lnTo>
                    <a:pt x="98061" y="77287"/>
                  </a:lnTo>
                  <a:close/>
                </a:path>
              </a:pathLst>
            </a:custGeom>
            <a:solidFill>
              <a:srgbClr val="CF9292"/>
            </a:solidFill>
          </p:spPr>
        </p:sp>
        <p:sp>
          <p:nvSpPr>
            <p:cNvPr id="32" name="TextBox 32"/>
            <p:cNvSpPr txBox="1"/>
            <p:nvPr/>
          </p:nvSpPr>
          <p:spPr>
            <a:xfrm>
              <a:off x="30644" y="-23054"/>
              <a:ext cx="134834" cy="64458"/>
            </a:xfrm>
            <a:prstGeom prst="rect">
              <a:avLst/>
            </a:prstGeom>
          </p:spPr>
          <p:txBody>
            <a:bodyPr lIns="29318" tIns="29318" rIns="29318" bIns="29318" rtlCol="0" anchor="ctr"/>
            <a:lstStyle/>
            <a:p>
              <a:pPr algn="ctr">
                <a:lnSpc>
                  <a:spcPts val="2054"/>
                </a:lnSpc>
              </a:pPr>
              <a:endParaRPr/>
            </a:p>
          </p:txBody>
        </p:sp>
      </p:grpSp>
      <p:grpSp>
        <p:nvGrpSpPr>
          <p:cNvPr id="33" name="Group 33"/>
          <p:cNvGrpSpPr/>
          <p:nvPr/>
        </p:nvGrpSpPr>
        <p:grpSpPr>
          <a:xfrm>
            <a:off x="2342914" y="5662091"/>
            <a:ext cx="631664" cy="248924"/>
            <a:chOff x="0" y="0"/>
            <a:chExt cx="196122" cy="77287"/>
          </a:xfrm>
        </p:grpSpPr>
        <p:sp>
          <p:nvSpPr>
            <p:cNvPr id="34" name="Freeform 34"/>
            <p:cNvSpPr/>
            <p:nvPr/>
          </p:nvSpPr>
          <p:spPr>
            <a:xfrm>
              <a:off x="0" y="0"/>
              <a:ext cx="196122" cy="77287"/>
            </a:xfrm>
            <a:custGeom>
              <a:avLst/>
              <a:gdLst/>
              <a:ahLst/>
              <a:cxnLst/>
              <a:rect l="l" t="t" r="r" b="b"/>
              <a:pathLst>
                <a:path w="196122" h="77287">
                  <a:moveTo>
                    <a:pt x="98061" y="77287"/>
                  </a:moveTo>
                  <a:lnTo>
                    <a:pt x="196122" y="0"/>
                  </a:lnTo>
                  <a:lnTo>
                    <a:pt x="0" y="0"/>
                  </a:lnTo>
                  <a:lnTo>
                    <a:pt x="98061" y="77287"/>
                  </a:lnTo>
                  <a:close/>
                </a:path>
              </a:pathLst>
            </a:custGeom>
            <a:solidFill>
              <a:srgbClr val="938FAF"/>
            </a:solidFill>
          </p:spPr>
        </p:sp>
        <p:sp>
          <p:nvSpPr>
            <p:cNvPr id="35" name="TextBox 35"/>
            <p:cNvSpPr txBox="1"/>
            <p:nvPr/>
          </p:nvSpPr>
          <p:spPr>
            <a:xfrm>
              <a:off x="30644" y="-23054"/>
              <a:ext cx="134834" cy="64458"/>
            </a:xfrm>
            <a:prstGeom prst="rect">
              <a:avLst/>
            </a:prstGeom>
          </p:spPr>
          <p:txBody>
            <a:bodyPr lIns="29318" tIns="29318" rIns="29318" bIns="29318" rtlCol="0" anchor="ctr"/>
            <a:lstStyle/>
            <a:p>
              <a:pPr algn="ctr">
                <a:lnSpc>
                  <a:spcPts val="2054"/>
                </a:lnSpc>
              </a:pPr>
              <a:endParaRPr/>
            </a:p>
          </p:txBody>
        </p:sp>
      </p:grpSp>
      <p:grpSp>
        <p:nvGrpSpPr>
          <p:cNvPr id="36" name="Group 36"/>
          <p:cNvGrpSpPr/>
          <p:nvPr/>
        </p:nvGrpSpPr>
        <p:grpSpPr>
          <a:xfrm>
            <a:off x="2342914" y="7173190"/>
            <a:ext cx="631664" cy="248924"/>
            <a:chOff x="0" y="0"/>
            <a:chExt cx="196122" cy="77287"/>
          </a:xfrm>
        </p:grpSpPr>
        <p:sp>
          <p:nvSpPr>
            <p:cNvPr id="37" name="Freeform 37"/>
            <p:cNvSpPr/>
            <p:nvPr/>
          </p:nvSpPr>
          <p:spPr>
            <a:xfrm>
              <a:off x="0" y="0"/>
              <a:ext cx="196122" cy="77287"/>
            </a:xfrm>
            <a:custGeom>
              <a:avLst/>
              <a:gdLst/>
              <a:ahLst/>
              <a:cxnLst/>
              <a:rect l="l" t="t" r="r" b="b"/>
              <a:pathLst>
                <a:path w="196122" h="77287">
                  <a:moveTo>
                    <a:pt x="98061" y="77287"/>
                  </a:moveTo>
                  <a:lnTo>
                    <a:pt x="196122" y="0"/>
                  </a:lnTo>
                  <a:lnTo>
                    <a:pt x="0" y="0"/>
                  </a:lnTo>
                  <a:lnTo>
                    <a:pt x="98061" y="77287"/>
                  </a:lnTo>
                  <a:close/>
                </a:path>
              </a:pathLst>
            </a:custGeom>
            <a:solidFill>
              <a:srgbClr val="90AFA3"/>
            </a:solidFill>
          </p:spPr>
        </p:sp>
        <p:sp>
          <p:nvSpPr>
            <p:cNvPr id="38" name="TextBox 38"/>
            <p:cNvSpPr txBox="1"/>
            <p:nvPr/>
          </p:nvSpPr>
          <p:spPr>
            <a:xfrm>
              <a:off x="30644" y="-23054"/>
              <a:ext cx="134834" cy="64458"/>
            </a:xfrm>
            <a:prstGeom prst="rect">
              <a:avLst/>
            </a:prstGeom>
          </p:spPr>
          <p:txBody>
            <a:bodyPr lIns="29318" tIns="29318" rIns="29318" bIns="29318" rtlCol="0" anchor="ctr"/>
            <a:lstStyle/>
            <a:p>
              <a:pPr algn="ctr">
                <a:lnSpc>
                  <a:spcPts val="2054"/>
                </a:lnSpc>
              </a:pPr>
              <a:endParaRPr/>
            </a:p>
          </p:txBody>
        </p:sp>
      </p:grpSp>
      <p:grpSp>
        <p:nvGrpSpPr>
          <p:cNvPr id="39" name="Group 39"/>
          <p:cNvGrpSpPr/>
          <p:nvPr/>
        </p:nvGrpSpPr>
        <p:grpSpPr>
          <a:xfrm rot="5400000">
            <a:off x="-892131" y="4187831"/>
            <a:ext cx="7348665" cy="316712"/>
            <a:chOff x="0" y="0"/>
            <a:chExt cx="8355233" cy="360093"/>
          </a:xfrm>
        </p:grpSpPr>
        <p:sp>
          <p:nvSpPr>
            <p:cNvPr id="40" name="Freeform 40"/>
            <p:cNvSpPr/>
            <p:nvPr/>
          </p:nvSpPr>
          <p:spPr>
            <a:xfrm>
              <a:off x="0" y="0"/>
              <a:ext cx="8355233" cy="360093"/>
            </a:xfrm>
            <a:custGeom>
              <a:avLst/>
              <a:gdLst/>
              <a:ahLst/>
              <a:cxnLst/>
              <a:rect l="l" t="t" r="r" b="b"/>
              <a:pathLst>
                <a:path w="8355233" h="360093">
                  <a:moveTo>
                    <a:pt x="8152033" y="0"/>
                  </a:moveTo>
                  <a:lnTo>
                    <a:pt x="0" y="0"/>
                  </a:lnTo>
                  <a:lnTo>
                    <a:pt x="0" y="360093"/>
                  </a:lnTo>
                  <a:lnTo>
                    <a:pt x="8152033" y="360093"/>
                  </a:lnTo>
                  <a:lnTo>
                    <a:pt x="8355233" y="180046"/>
                  </a:lnTo>
                  <a:lnTo>
                    <a:pt x="8152033" y="0"/>
                  </a:lnTo>
                  <a:close/>
                </a:path>
              </a:pathLst>
            </a:custGeom>
            <a:solidFill>
              <a:srgbClr val="404040"/>
            </a:solidFill>
          </p:spPr>
        </p:sp>
        <p:sp>
          <p:nvSpPr>
            <p:cNvPr id="41" name="TextBox 41"/>
            <p:cNvSpPr txBox="1"/>
            <p:nvPr/>
          </p:nvSpPr>
          <p:spPr>
            <a:xfrm>
              <a:off x="0" y="-28575"/>
              <a:ext cx="8240933" cy="388668"/>
            </a:xfrm>
            <a:prstGeom prst="rect">
              <a:avLst/>
            </a:prstGeom>
          </p:spPr>
          <p:txBody>
            <a:bodyPr lIns="25704" tIns="25704" rIns="25704" bIns="25704" rtlCol="0" anchor="ctr"/>
            <a:lstStyle/>
            <a:p>
              <a:pPr algn="ctr">
                <a:lnSpc>
                  <a:spcPts val="2054"/>
                </a:lnSpc>
              </a:pPr>
              <a:endParaRPr/>
            </a:p>
          </p:txBody>
        </p:sp>
      </p:grpSp>
      <p:grpSp>
        <p:nvGrpSpPr>
          <p:cNvPr id="42" name="Group 42"/>
          <p:cNvGrpSpPr/>
          <p:nvPr/>
        </p:nvGrpSpPr>
        <p:grpSpPr>
          <a:xfrm>
            <a:off x="2342914" y="1604855"/>
            <a:ext cx="5008418" cy="1031472"/>
            <a:chOff x="0" y="0"/>
            <a:chExt cx="2451819" cy="504946"/>
          </a:xfrm>
        </p:grpSpPr>
        <p:sp>
          <p:nvSpPr>
            <p:cNvPr id="43" name="Freeform 43"/>
            <p:cNvSpPr/>
            <p:nvPr/>
          </p:nvSpPr>
          <p:spPr>
            <a:xfrm>
              <a:off x="0" y="0"/>
              <a:ext cx="2451819" cy="504946"/>
            </a:xfrm>
            <a:custGeom>
              <a:avLst/>
              <a:gdLst/>
              <a:ahLst/>
              <a:cxnLst/>
              <a:rect l="l" t="t" r="r" b="b"/>
              <a:pathLst>
                <a:path w="2451819" h="504946">
                  <a:moveTo>
                    <a:pt x="2248619" y="0"/>
                  </a:moveTo>
                  <a:lnTo>
                    <a:pt x="0" y="0"/>
                  </a:lnTo>
                  <a:lnTo>
                    <a:pt x="0" y="504946"/>
                  </a:lnTo>
                  <a:lnTo>
                    <a:pt x="2248619" y="504946"/>
                  </a:lnTo>
                  <a:lnTo>
                    <a:pt x="2451819" y="252473"/>
                  </a:lnTo>
                  <a:lnTo>
                    <a:pt x="2248619" y="0"/>
                  </a:lnTo>
                  <a:close/>
                </a:path>
              </a:pathLst>
            </a:custGeom>
            <a:solidFill>
              <a:srgbClr val="F8E2A8"/>
            </a:solidFill>
          </p:spPr>
        </p:sp>
        <p:sp>
          <p:nvSpPr>
            <p:cNvPr id="44" name="TextBox 44"/>
            <p:cNvSpPr txBox="1"/>
            <p:nvPr/>
          </p:nvSpPr>
          <p:spPr>
            <a:xfrm>
              <a:off x="0" y="-28575"/>
              <a:ext cx="2337519" cy="533521"/>
            </a:xfrm>
            <a:prstGeom prst="rect">
              <a:avLst/>
            </a:prstGeom>
          </p:spPr>
          <p:txBody>
            <a:bodyPr lIns="25704" tIns="25704" rIns="25704" bIns="25704" rtlCol="0" anchor="ctr"/>
            <a:lstStyle/>
            <a:p>
              <a:pPr algn="ctr">
                <a:lnSpc>
                  <a:spcPts val="2054"/>
                </a:lnSpc>
              </a:pPr>
              <a:endParaRPr/>
            </a:p>
          </p:txBody>
        </p:sp>
      </p:grpSp>
      <p:grpSp>
        <p:nvGrpSpPr>
          <p:cNvPr id="45" name="Group 45"/>
          <p:cNvGrpSpPr/>
          <p:nvPr/>
        </p:nvGrpSpPr>
        <p:grpSpPr>
          <a:xfrm>
            <a:off x="2342914" y="3121268"/>
            <a:ext cx="5008418" cy="1031472"/>
            <a:chOff x="0" y="0"/>
            <a:chExt cx="2451819" cy="504946"/>
          </a:xfrm>
        </p:grpSpPr>
        <p:sp>
          <p:nvSpPr>
            <p:cNvPr id="46" name="Freeform 46"/>
            <p:cNvSpPr/>
            <p:nvPr/>
          </p:nvSpPr>
          <p:spPr>
            <a:xfrm>
              <a:off x="0" y="0"/>
              <a:ext cx="2451819" cy="504946"/>
            </a:xfrm>
            <a:custGeom>
              <a:avLst/>
              <a:gdLst/>
              <a:ahLst/>
              <a:cxnLst/>
              <a:rect l="l" t="t" r="r" b="b"/>
              <a:pathLst>
                <a:path w="2451819" h="504946">
                  <a:moveTo>
                    <a:pt x="2248619" y="0"/>
                  </a:moveTo>
                  <a:lnTo>
                    <a:pt x="0" y="0"/>
                  </a:lnTo>
                  <a:lnTo>
                    <a:pt x="0" y="504946"/>
                  </a:lnTo>
                  <a:lnTo>
                    <a:pt x="2248619" y="504946"/>
                  </a:lnTo>
                  <a:lnTo>
                    <a:pt x="2451819" y="252473"/>
                  </a:lnTo>
                  <a:lnTo>
                    <a:pt x="2248619" y="0"/>
                  </a:lnTo>
                  <a:close/>
                </a:path>
              </a:pathLst>
            </a:custGeom>
            <a:solidFill>
              <a:srgbClr val="EFB1B1"/>
            </a:solidFill>
          </p:spPr>
        </p:sp>
        <p:sp>
          <p:nvSpPr>
            <p:cNvPr id="47" name="TextBox 47"/>
            <p:cNvSpPr txBox="1"/>
            <p:nvPr/>
          </p:nvSpPr>
          <p:spPr>
            <a:xfrm>
              <a:off x="0" y="-28575"/>
              <a:ext cx="2337519" cy="533521"/>
            </a:xfrm>
            <a:prstGeom prst="rect">
              <a:avLst/>
            </a:prstGeom>
          </p:spPr>
          <p:txBody>
            <a:bodyPr lIns="29318" tIns="29318" rIns="29318" bIns="29318" rtlCol="0" anchor="ctr"/>
            <a:lstStyle/>
            <a:p>
              <a:pPr algn="ctr">
                <a:lnSpc>
                  <a:spcPts val="2054"/>
                </a:lnSpc>
              </a:pPr>
              <a:endParaRPr/>
            </a:p>
          </p:txBody>
        </p:sp>
      </p:grpSp>
      <p:grpSp>
        <p:nvGrpSpPr>
          <p:cNvPr id="48" name="Group 48"/>
          <p:cNvGrpSpPr/>
          <p:nvPr/>
        </p:nvGrpSpPr>
        <p:grpSpPr>
          <a:xfrm>
            <a:off x="2342914" y="4632366"/>
            <a:ext cx="5008418" cy="1031472"/>
            <a:chOff x="0" y="0"/>
            <a:chExt cx="2451819" cy="504946"/>
          </a:xfrm>
        </p:grpSpPr>
        <p:sp>
          <p:nvSpPr>
            <p:cNvPr id="49" name="Freeform 49"/>
            <p:cNvSpPr/>
            <p:nvPr/>
          </p:nvSpPr>
          <p:spPr>
            <a:xfrm>
              <a:off x="0" y="0"/>
              <a:ext cx="2451819" cy="504946"/>
            </a:xfrm>
            <a:custGeom>
              <a:avLst/>
              <a:gdLst/>
              <a:ahLst/>
              <a:cxnLst/>
              <a:rect l="l" t="t" r="r" b="b"/>
              <a:pathLst>
                <a:path w="2451819" h="504946">
                  <a:moveTo>
                    <a:pt x="2248619" y="0"/>
                  </a:moveTo>
                  <a:lnTo>
                    <a:pt x="0" y="0"/>
                  </a:lnTo>
                  <a:lnTo>
                    <a:pt x="0" y="504946"/>
                  </a:lnTo>
                  <a:lnTo>
                    <a:pt x="2248619" y="504946"/>
                  </a:lnTo>
                  <a:lnTo>
                    <a:pt x="2451819" y="252473"/>
                  </a:lnTo>
                  <a:lnTo>
                    <a:pt x="2248619" y="0"/>
                  </a:lnTo>
                  <a:close/>
                </a:path>
              </a:pathLst>
            </a:custGeom>
            <a:solidFill>
              <a:srgbClr val="B5B2CF"/>
            </a:solidFill>
          </p:spPr>
        </p:sp>
        <p:sp>
          <p:nvSpPr>
            <p:cNvPr id="50" name="TextBox 50"/>
            <p:cNvSpPr txBox="1"/>
            <p:nvPr/>
          </p:nvSpPr>
          <p:spPr>
            <a:xfrm>
              <a:off x="0" y="-28575"/>
              <a:ext cx="2337519" cy="533521"/>
            </a:xfrm>
            <a:prstGeom prst="rect">
              <a:avLst/>
            </a:prstGeom>
          </p:spPr>
          <p:txBody>
            <a:bodyPr lIns="29318" tIns="29318" rIns="29318" bIns="29318" rtlCol="0" anchor="ctr"/>
            <a:lstStyle/>
            <a:p>
              <a:pPr algn="ctr">
                <a:lnSpc>
                  <a:spcPts val="2054"/>
                </a:lnSpc>
              </a:pPr>
              <a:endParaRPr/>
            </a:p>
          </p:txBody>
        </p:sp>
      </p:grpSp>
      <p:grpSp>
        <p:nvGrpSpPr>
          <p:cNvPr id="51" name="Group 51"/>
          <p:cNvGrpSpPr/>
          <p:nvPr/>
        </p:nvGrpSpPr>
        <p:grpSpPr>
          <a:xfrm>
            <a:off x="2342914" y="6141717"/>
            <a:ext cx="5008418" cy="1031472"/>
            <a:chOff x="0" y="0"/>
            <a:chExt cx="2451819" cy="504946"/>
          </a:xfrm>
        </p:grpSpPr>
        <p:sp>
          <p:nvSpPr>
            <p:cNvPr id="52" name="Freeform 52"/>
            <p:cNvSpPr/>
            <p:nvPr/>
          </p:nvSpPr>
          <p:spPr>
            <a:xfrm>
              <a:off x="0" y="0"/>
              <a:ext cx="2451819" cy="504946"/>
            </a:xfrm>
            <a:custGeom>
              <a:avLst/>
              <a:gdLst/>
              <a:ahLst/>
              <a:cxnLst/>
              <a:rect l="l" t="t" r="r" b="b"/>
              <a:pathLst>
                <a:path w="2451819" h="504946">
                  <a:moveTo>
                    <a:pt x="2248619" y="0"/>
                  </a:moveTo>
                  <a:lnTo>
                    <a:pt x="0" y="0"/>
                  </a:lnTo>
                  <a:lnTo>
                    <a:pt x="0" y="504946"/>
                  </a:lnTo>
                  <a:lnTo>
                    <a:pt x="2248619" y="504946"/>
                  </a:lnTo>
                  <a:lnTo>
                    <a:pt x="2451819" y="252473"/>
                  </a:lnTo>
                  <a:lnTo>
                    <a:pt x="2248619" y="0"/>
                  </a:lnTo>
                  <a:close/>
                </a:path>
              </a:pathLst>
            </a:custGeom>
            <a:solidFill>
              <a:srgbClr val="B2CFC4"/>
            </a:solidFill>
          </p:spPr>
        </p:sp>
        <p:sp>
          <p:nvSpPr>
            <p:cNvPr id="53" name="TextBox 53"/>
            <p:cNvSpPr txBox="1"/>
            <p:nvPr/>
          </p:nvSpPr>
          <p:spPr>
            <a:xfrm>
              <a:off x="0" y="-28575"/>
              <a:ext cx="2337519" cy="533521"/>
            </a:xfrm>
            <a:prstGeom prst="rect">
              <a:avLst/>
            </a:prstGeom>
          </p:spPr>
          <p:txBody>
            <a:bodyPr lIns="29318" tIns="29318" rIns="29318" bIns="29318" rtlCol="0" anchor="ctr"/>
            <a:lstStyle/>
            <a:p>
              <a:pPr algn="ctr">
                <a:lnSpc>
                  <a:spcPts val="2054"/>
                </a:lnSpc>
              </a:pPr>
              <a:endParaRPr/>
            </a:p>
          </p:txBody>
        </p:sp>
      </p:grpSp>
      <p:sp>
        <p:nvSpPr>
          <p:cNvPr id="54" name="Freeform 54"/>
          <p:cNvSpPr/>
          <p:nvPr/>
        </p:nvSpPr>
        <p:spPr>
          <a:xfrm flipH="1">
            <a:off x="523943" y="6141719"/>
            <a:ext cx="1924601" cy="3806243"/>
          </a:xfrm>
          <a:custGeom>
            <a:avLst/>
            <a:gdLst/>
            <a:ahLst/>
            <a:cxnLst/>
            <a:rect l="l" t="t" r="r" b="b"/>
            <a:pathLst>
              <a:path w="1924601" h="3806243">
                <a:moveTo>
                  <a:pt x="1924601" y="0"/>
                </a:moveTo>
                <a:lnTo>
                  <a:pt x="0" y="0"/>
                </a:lnTo>
                <a:lnTo>
                  <a:pt x="0" y="3806243"/>
                </a:lnTo>
                <a:lnTo>
                  <a:pt x="1924601" y="3806243"/>
                </a:lnTo>
                <a:lnTo>
                  <a:pt x="1924601" y="0"/>
                </a:lnTo>
                <a:close/>
              </a:path>
            </a:pathLst>
          </a:custGeom>
          <a:blipFill>
            <a:blip r:embed="rId2"/>
            <a:stretch>
              <a:fillRect/>
            </a:stretch>
          </a:blipFill>
        </p:spPr>
      </p:sp>
      <p:sp>
        <p:nvSpPr>
          <p:cNvPr id="55" name="TextBox 55"/>
          <p:cNvSpPr txBox="1"/>
          <p:nvPr/>
        </p:nvSpPr>
        <p:spPr>
          <a:xfrm rot="-5400000">
            <a:off x="-1582190" y="3474422"/>
            <a:ext cx="5623671" cy="743793"/>
          </a:xfrm>
          <a:prstGeom prst="rect">
            <a:avLst/>
          </a:prstGeom>
        </p:spPr>
        <p:txBody>
          <a:bodyPr lIns="0" tIns="0" rIns="0" bIns="0" rtlCol="0" anchor="t">
            <a:spAutoFit/>
          </a:bodyPr>
          <a:lstStyle/>
          <a:p>
            <a:pPr algn="ctr">
              <a:lnSpc>
                <a:spcPts val="2915"/>
              </a:lnSpc>
            </a:pPr>
            <a:r>
              <a:rPr lang="en-US" sz="2429" spc="122">
                <a:solidFill>
                  <a:srgbClr val="404040"/>
                </a:solidFill>
                <a:latin typeface="Public Sans Bold"/>
              </a:rPr>
              <a:t>SCRIPTORIA STANDS OUT FOR ITS EMPHASIS ON </a:t>
            </a:r>
          </a:p>
        </p:txBody>
      </p:sp>
      <p:sp>
        <p:nvSpPr>
          <p:cNvPr id="56" name="TextBox 56"/>
          <p:cNvSpPr txBox="1"/>
          <p:nvPr/>
        </p:nvSpPr>
        <p:spPr>
          <a:xfrm>
            <a:off x="2448544" y="1958905"/>
            <a:ext cx="4738769" cy="363113"/>
          </a:xfrm>
          <a:prstGeom prst="rect">
            <a:avLst/>
          </a:prstGeom>
        </p:spPr>
        <p:txBody>
          <a:bodyPr lIns="0" tIns="0" rIns="0" bIns="0" rtlCol="0" anchor="t">
            <a:spAutoFit/>
          </a:bodyPr>
          <a:lstStyle/>
          <a:p>
            <a:pPr>
              <a:lnSpc>
                <a:spcPts val="2807"/>
              </a:lnSpc>
            </a:pPr>
            <a:r>
              <a:rPr lang="en-US" sz="2807">
                <a:solidFill>
                  <a:srgbClr val="404040"/>
                </a:solidFill>
                <a:latin typeface="Merriweather Bold"/>
              </a:rPr>
              <a:t>Collaborative Storytelling</a:t>
            </a:r>
          </a:p>
        </p:txBody>
      </p:sp>
      <p:sp>
        <p:nvSpPr>
          <p:cNvPr id="57" name="TextBox 57"/>
          <p:cNvSpPr txBox="1"/>
          <p:nvPr/>
        </p:nvSpPr>
        <p:spPr>
          <a:xfrm>
            <a:off x="2448544" y="3475316"/>
            <a:ext cx="4738769" cy="363113"/>
          </a:xfrm>
          <a:prstGeom prst="rect">
            <a:avLst/>
          </a:prstGeom>
        </p:spPr>
        <p:txBody>
          <a:bodyPr lIns="0" tIns="0" rIns="0" bIns="0" rtlCol="0" anchor="t">
            <a:spAutoFit/>
          </a:bodyPr>
          <a:lstStyle/>
          <a:p>
            <a:pPr>
              <a:lnSpc>
                <a:spcPts val="2807"/>
              </a:lnSpc>
            </a:pPr>
            <a:r>
              <a:rPr lang="en-US" sz="2807">
                <a:solidFill>
                  <a:srgbClr val="404040"/>
                </a:solidFill>
                <a:latin typeface="Merriweather Bold"/>
              </a:rPr>
              <a:t>Community Engagement</a:t>
            </a:r>
          </a:p>
        </p:txBody>
      </p:sp>
      <p:sp>
        <p:nvSpPr>
          <p:cNvPr id="58" name="TextBox 58"/>
          <p:cNvSpPr txBox="1"/>
          <p:nvPr/>
        </p:nvSpPr>
        <p:spPr>
          <a:xfrm>
            <a:off x="2448543" y="4986415"/>
            <a:ext cx="4902789" cy="363113"/>
          </a:xfrm>
          <a:prstGeom prst="rect">
            <a:avLst/>
          </a:prstGeom>
        </p:spPr>
        <p:txBody>
          <a:bodyPr lIns="0" tIns="0" rIns="0" bIns="0" rtlCol="0" anchor="t">
            <a:spAutoFit/>
          </a:bodyPr>
          <a:lstStyle/>
          <a:p>
            <a:pPr>
              <a:lnSpc>
                <a:spcPts val="2807"/>
              </a:lnSpc>
            </a:pPr>
            <a:r>
              <a:rPr lang="en-US" sz="2807">
                <a:solidFill>
                  <a:srgbClr val="404040"/>
                </a:solidFill>
                <a:latin typeface="Merriweather Bold"/>
              </a:rPr>
              <a:t>Diversity and inclusivity </a:t>
            </a:r>
          </a:p>
        </p:txBody>
      </p:sp>
      <p:sp>
        <p:nvSpPr>
          <p:cNvPr id="59" name="TextBox 59"/>
          <p:cNvSpPr txBox="1"/>
          <p:nvPr/>
        </p:nvSpPr>
        <p:spPr>
          <a:xfrm>
            <a:off x="2448543" y="6495766"/>
            <a:ext cx="4902789" cy="363113"/>
          </a:xfrm>
          <a:prstGeom prst="rect">
            <a:avLst/>
          </a:prstGeom>
        </p:spPr>
        <p:txBody>
          <a:bodyPr lIns="0" tIns="0" rIns="0" bIns="0" rtlCol="0" anchor="t">
            <a:spAutoFit/>
          </a:bodyPr>
          <a:lstStyle/>
          <a:p>
            <a:pPr>
              <a:lnSpc>
                <a:spcPts val="2807"/>
              </a:lnSpc>
            </a:pPr>
            <a:r>
              <a:rPr lang="en-US" sz="2807">
                <a:solidFill>
                  <a:srgbClr val="404040"/>
                </a:solidFill>
                <a:latin typeface="Merriweather Bold"/>
              </a:rPr>
              <a:t>Discovery and Recognition</a:t>
            </a:r>
          </a:p>
        </p:txBody>
      </p:sp>
      <p:sp>
        <p:nvSpPr>
          <p:cNvPr id="60" name="TextBox 60"/>
          <p:cNvSpPr txBox="1"/>
          <p:nvPr/>
        </p:nvSpPr>
        <p:spPr>
          <a:xfrm>
            <a:off x="7728742" y="1595332"/>
            <a:ext cx="9926702" cy="1115690"/>
          </a:xfrm>
          <a:prstGeom prst="rect">
            <a:avLst/>
          </a:prstGeom>
        </p:spPr>
        <p:txBody>
          <a:bodyPr lIns="0" tIns="0" rIns="0" bIns="0" rtlCol="0" anchor="t">
            <a:spAutoFit/>
          </a:bodyPr>
          <a:lstStyle/>
          <a:p>
            <a:pPr>
              <a:lnSpc>
                <a:spcPts val="2912"/>
              </a:lnSpc>
            </a:pPr>
            <a:r>
              <a:rPr lang="en-US" sz="2426" dirty="0">
                <a:solidFill>
                  <a:srgbClr val="545454"/>
                </a:solidFill>
                <a:latin typeface="Merriweather"/>
              </a:rPr>
              <a:t> It enables creators to work together on projects, co-create stories, and engage in collective storytelling experiences, fostering creativity, teamwork, and shared ownership of content. </a:t>
            </a:r>
          </a:p>
        </p:txBody>
      </p:sp>
      <p:sp>
        <p:nvSpPr>
          <p:cNvPr id="61" name="TextBox 61"/>
          <p:cNvSpPr txBox="1"/>
          <p:nvPr/>
        </p:nvSpPr>
        <p:spPr>
          <a:xfrm>
            <a:off x="7762796" y="3161335"/>
            <a:ext cx="10491149" cy="1141274"/>
          </a:xfrm>
          <a:prstGeom prst="rect">
            <a:avLst/>
          </a:prstGeom>
        </p:spPr>
        <p:txBody>
          <a:bodyPr lIns="0" tIns="0" rIns="0" bIns="0" rtlCol="0" anchor="t">
            <a:spAutoFit/>
          </a:bodyPr>
          <a:lstStyle/>
          <a:p>
            <a:pPr>
              <a:lnSpc>
                <a:spcPts val="2993"/>
              </a:lnSpc>
            </a:pPr>
            <a:r>
              <a:rPr lang="en-US" sz="2493">
                <a:solidFill>
                  <a:srgbClr val="545454"/>
                </a:solidFill>
                <a:latin typeface="Merriweather"/>
              </a:rPr>
              <a:t>It offers a strong sense of community among creators and fans, enabling meaningful interactions and discussions. Users can connect, share, and engage in feedbacks. </a:t>
            </a:r>
          </a:p>
        </p:txBody>
      </p:sp>
      <p:sp>
        <p:nvSpPr>
          <p:cNvPr id="62" name="TextBox 62"/>
          <p:cNvSpPr txBox="1"/>
          <p:nvPr/>
        </p:nvSpPr>
        <p:spPr>
          <a:xfrm>
            <a:off x="7728742" y="4735172"/>
            <a:ext cx="10242980" cy="1141082"/>
          </a:xfrm>
          <a:prstGeom prst="rect">
            <a:avLst/>
          </a:prstGeom>
        </p:spPr>
        <p:txBody>
          <a:bodyPr lIns="0" tIns="0" rIns="0" bIns="0" rtlCol="0" anchor="t">
            <a:spAutoFit/>
          </a:bodyPr>
          <a:lstStyle/>
          <a:p>
            <a:pPr>
              <a:lnSpc>
                <a:spcPts val="2982"/>
              </a:lnSpc>
            </a:pPr>
            <a:r>
              <a:rPr lang="en-US" sz="2486">
                <a:solidFill>
                  <a:srgbClr val="545454"/>
                </a:solidFill>
                <a:latin typeface="Merriweather"/>
              </a:rPr>
              <a:t> It focusses on a rich exchange of stories, perspectives, and artistic styles by enabling creators to share diverse stories and characters, which enriches the content available to readers.</a:t>
            </a:r>
          </a:p>
        </p:txBody>
      </p:sp>
      <p:sp>
        <p:nvSpPr>
          <p:cNvPr id="63" name="TextBox 63"/>
          <p:cNvSpPr txBox="1"/>
          <p:nvPr/>
        </p:nvSpPr>
        <p:spPr>
          <a:xfrm>
            <a:off x="7762798" y="6429674"/>
            <a:ext cx="9926702" cy="1141082"/>
          </a:xfrm>
          <a:prstGeom prst="rect">
            <a:avLst/>
          </a:prstGeom>
        </p:spPr>
        <p:txBody>
          <a:bodyPr lIns="0" tIns="0" rIns="0" bIns="0" rtlCol="0" anchor="t">
            <a:spAutoFit/>
          </a:bodyPr>
          <a:lstStyle/>
          <a:p>
            <a:pPr>
              <a:lnSpc>
                <a:spcPts val="2984"/>
              </a:lnSpc>
            </a:pPr>
            <a:r>
              <a:rPr lang="en-US" sz="2486">
                <a:solidFill>
                  <a:srgbClr val="545454"/>
                </a:solidFill>
                <a:latin typeface="Merriweather"/>
              </a:rPr>
              <a:t>It leverages aspiring creators to be discovered, build a fanbase, and gain recognition. It facilitates exposure and opportunities for creators to showcase their talent and grow their audience.</a:t>
            </a:r>
          </a:p>
        </p:txBody>
      </p:sp>
      <p:sp>
        <p:nvSpPr>
          <p:cNvPr id="64" name="Rectangle 63">
            <a:hlinkClick r:id="rId3" action="ppaction://hlinksldjump"/>
            <a:extLst>
              <a:ext uri="{FF2B5EF4-FFF2-40B4-BE49-F238E27FC236}">
                <a16:creationId xmlns:a16="http://schemas.microsoft.com/office/drawing/2014/main" id="{68CE7D7E-76B8-5DA5-A9E9-BE7D2D727857}"/>
              </a:ext>
            </a:extLst>
          </p:cNvPr>
          <p:cNvSpPr/>
          <p:nvPr/>
        </p:nvSpPr>
        <p:spPr>
          <a:xfrm>
            <a:off x="14020800" y="8428469"/>
            <a:ext cx="4267201" cy="1997374"/>
          </a:xfrm>
          <a:prstGeom prst="rect">
            <a:avLst/>
          </a:prstGeom>
          <a:solidFill>
            <a:srgbClr val="404040"/>
          </a:solid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0-#ppt_w/2"/>
                                          </p:val>
                                        </p:tav>
                                        <p:tav tm="100000">
                                          <p:val>
                                            <p:strVal val="#ppt_x"/>
                                          </p:val>
                                        </p:tav>
                                      </p:tavLst>
                                    </p:anim>
                                    <p:anim calcmode="lin" valueType="num">
                                      <p:cBhvr additive="base">
                                        <p:cTn id="44" dur="500" fill="hold"/>
                                        <p:tgtEl>
                                          <p:spTgt spid="27"/>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0-#ppt_w/2"/>
                                          </p:val>
                                        </p:tav>
                                        <p:tav tm="100000">
                                          <p:val>
                                            <p:strVal val="#ppt_x"/>
                                          </p:val>
                                        </p:tav>
                                      </p:tavLst>
                                    </p:anim>
                                    <p:anim calcmode="lin" valueType="num">
                                      <p:cBhvr additive="base">
                                        <p:cTn id="52" dur="500" fill="hold"/>
                                        <p:tgtEl>
                                          <p:spTgt spid="33"/>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0-#ppt_w/2"/>
                                          </p:val>
                                        </p:tav>
                                        <p:tav tm="100000">
                                          <p:val>
                                            <p:strVal val="#ppt_x"/>
                                          </p:val>
                                        </p:tav>
                                      </p:tavLst>
                                    </p:anim>
                                    <p:anim calcmode="lin" valueType="num">
                                      <p:cBhvr additive="base">
                                        <p:cTn id="56" dur="500" fill="hold"/>
                                        <p:tgtEl>
                                          <p:spTgt spid="36"/>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0-#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childTnLst>
                          </p:cTn>
                        </p:par>
                        <p:par>
                          <p:cTn id="61" fill="hold">
                            <p:stCondLst>
                              <p:cond delay="500"/>
                            </p:stCondLst>
                            <p:childTnLst>
                              <p:par>
                                <p:cTn id="62" presetID="2" presetClass="entr" presetSubtype="8"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250" fill="hold"/>
                                        <p:tgtEl>
                                          <p:spTgt spid="42"/>
                                        </p:tgtEl>
                                        <p:attrNameLst>
                                          <p:attrName>ppt_x</p:attrName>
                                        </p:attrNameLst>
                                      </p:cBhvr>
                                      <p:tavLst>
                                        <p:tav tm="0">
                                          <p:val>
                                            <p:strVal val="0-#ppt_w/2"/>
                                          </p:val>
                                        </p:tav>
                                        <p:tav tm="100000">
                                          <p:val>
                                            <p:strVal val="#ppt_x"/>
                                          </p:val>
                                        </p:tav>
                                      </p:tavLst>
                                    </p:anim>
                                    <p:anim calcmode="lin" valueType="num">
                                      <p:cBhvr additive="base">
                                        <p:cTn id="65" dur="250" fill="hold"/>
                                        <p:tgtEl>
                                          <p:spTgt spid="42"/>
                                        </p:tgtEl>
                                        <p:attrNameLst>
                                          <p:attrName>ppt_y</p:attrName>
                                        </p:attrNameLst>
                                      </p:cBhvr>
                                      <p:tavLst>
                                        <p:tav tm="0">
                                          <p:val>
                                            <p:strVal val="#ppt_y"/>
                                          </p:val>
                                        </p:tav>
                                        <p:tav tm="100000">
                                          <p:val>
                                            <p:strVal val="#ppt_y"/>
                                          </p:val>
                                        </p:tav>
                                      </p:tavLst>
                                    </p:anim>
                                  </p:childTnLst>
                                </p:cTn>
                              </p:par>
                            </p:childTnLst>
                          </p:cTn>
                        </p:par>
                        <p:par>
                          <p:cTn id="66" fill="hold">
                            <p:stCondLst>
                              <p:cond delay="750"/>
                            </p:stCondLst>
                            <p:childTnLst>
                              <p:par>
                                <p:cTn id="67" presetID="2" presetClass="entr" presetSubtype="8" fill="hold" nodeType="after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250" fill="hold"/>
                                        <p:tgtEl>
                                          <p:spTgt spid="45"/>
                                        </p:tgtEl>
                                        <p:attrNameLst>
                                          <p:attrName>ppt_x</p:attrName>
                                        </p:attrNameLst>
                                      </p:cBhvr>
                                      <p:tavLst>
                                        <p:tav tm="0">
                                          <p:val>
                                            <p:strVal val="0-#ppt_w/2"/>
                                          </p:val>
                                        </p:tav>
                                        <p:tav tm="100000">
                                          <p:val>
                                            <p:strVal val="#ppt_x"/>
                                          </p:val>
                                        </p:tav>
                                      </p:tavLst>
                                    </p:anim>
                                    <p:anim calcmode="lin" valueType="num">
                                      <p:cBhvr additive="base">
                                        <p:cTn id="70" dur="250" fill="hold"/>
                                        <p:tgtEl>
                                          <p:spTgt spid="45"/>
                                        </p:tgtEl>
                                        <p:attrNameLst>
                                          <p:attrName>ppt_y</p:attrName>
                                        </p:attrNameLst>
                                      </p:cBhvr>
                                      <p:tavLst>
                                        <p:tav tm="0">
                                          <p:val>
                                            <p:strVal val="#ppt_y"/>
                                          </p:val>
                                        </p:tav>
                                        <p:tav tm="100000">
                                          <p:val>
                                            <p:strVal val="#ppt_y"/>
                                          </p:val>
                                        </p:tav>
                                      </p:tavLst>
                                    </p:anim>
                                  </p:childTnLst>
                                </p:cTn>
                              </p:par>
                            </p:childTnLst>
                          </p:cTn>
                        </p:par>
                        <p:par>
                          <p:cTn id="71" fill="hold">
                            <p:stCondLst>
                              <p:cond delay="1000"/>
                            </p:stCondLst>
                            <p:childTnLst>
                              <p:par>
                                <p:cTn id="72" presetID="2" presetClass="entr" presetSubtype="8" fill="hold" nodeType="after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250" fill="hold"/>
                                        <p:tgtEl>
                                          <p:spTgt spid="48"/>
                                        </p:tgtEl>
                                        <p:attrNameLst>
                                          <p:attrName>ppt_x</p:attrName>
                                        </p:attrNameLst>
                                      </p:cBhvr>
                                      <p:tavLst>
                                        <p:tav tm="0">
                                          <p:val>
                                            <p:strVal val="0-#ppt_w/2"/>
                                          </p:val>
                                        </p:tav>
                                        <p:tav tm="100000">
                                          <p:val>
                                            <p:strVal val="#ppt_x"/>
                                          </p:val>
                                        </p:tav>
                                      </p:tavLst>
                                    </p:anim>
                                    <p:anim calcmode="lin" valueType="num">
                                      <p:cBhvr additive="base">
                                        <p:cTn id="75" dur="250" fill="hold"/>
                                        <p:tgtEl>
                                          <p:spTgt spid="48"/>
                                        </p:tgtEl>
                                        <p:attrNameLst>
                                          <p:attrName>ppt_y</p:attrName>
                                        </p:attrNameLst>
                                      </p:cBhvr>
                                      <p:tavLst>
                                        <p:tav tm="0">
                                          <p:val>
                                            <p:strVal val="#ppt_y"/>
                                          </p:val>
                                        </p:tav>
                                        <p:tav tm="100000">
                                          <p:val>
                                            <p:strVal val="#ppt_y"/>
                                          </p:val>
                                        </p:tav>
                                      </p:tavLst>
                                    </p:anim>
                                  </p:childTnLst>
                                </p:cTn>
                              </p:par>
                            </p:childTnLst>
                          </p:cTn>
                        </p:par>
                        <p:par>
                          <p:cTn id="76" fill="hold">
                            <p:stCondLst>
                              <p:cond delay="1250"/>
                            </p:stCondLst>
                            <p:childTnLst>
                              <p:par>
                                <p:cTn id="77" presetID="2" presetClass="entr" presetSubtype="8" fill="hold" nodeType="after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250" fill="hold"/>
                                        <p:tgtEl>
                                          <p:spTgt spid="51"/>
                                        </p:tgtEl>
                                        <p:attrNameLst>
                                          <p:attrName>ppt_x</p:attrName>
                                        </p:attrNameLst>
                                      </p:cBhvr>
                                      <p:tavLst>
                                        <p:tav tm="0">
                                          <p:val>
                                            <p:strVal val="0-#ppt_w/2"/>
                                          </p:val>
                                        </p:tav>
                                        <p:tav tm="100000">
                                          <p:val>
                                            <p:strVal val="#ppt_x"/>
                                          </p:val>
                                        </p:tav>
                                      </p:tavLst>
                                    </p:anim>
                                    <p:anim calcmode="lin" valueType="num">
                                      <p:cBhvr additive="base">
                                        <p:cTn id="80" dur="250" fill="hold"/>
                                        <p:tgtEl>
                                          <p:spTgt spid="51"/>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 calcmode="lin" valueType="num">
                                      <p:cBhvr additive="base">
                                        <p:cTn id="83" dur="500" fill="hold"/>
                                        <p:tgtEl>
                                          <p:spTgt spid="54"/>
                                        </p:tgtEl>
                                        <p:attrNameLst>
                                          <p:attrName>ppt_x</p:attrName>
                                        </p:attrNameLst>
                                      </p:cBhvr>
                                      <p:tavLst>
                                        <p:tav tm="0">
                                          <p:val>
                                            <p:strVal val="0-#ppt_w/2"/>
                                          </p:val>
                                        </p:tav>
                                        <p:tav tm="100000">
                                          <p:val>
                                            <p:strVal val="#ppt_x"/>
                                          </p:val>
                                        </p:tav>
                                      </p:tavLst>
                                    </p:anim>
                                    <p:anim calcmode="lin" valueType="num">
                                      <p:cBhvr additive="base">
                                        <p:cTn id="84" dur="500" fill="hold"/>
                                        <p:tgtEl>
                                          <p:spTgt spid="54"/>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fill="hold"/>
                                        <p:tgtEl>
                                          <p:spTgt spid="55"/>
                                        </p:tgtEl>
                                        <p:attrNameLst>
                                          <p:attrName>ppt_x</p:attrName>
                                        </p:attrNameLst>
                                      </p:cBhvr>
                                      <p:tavLst>
                                        <p:tav tm="0">
                                          <p:val>
                                            <p:strVal val="0-#ppt_w/2"/>
                                          </p:val>
                                        </p:tav>
                                        <p:tav tm="100000">
                                          <p:val>
                                            <p:strVal val="#ppt_x"/>
                                          </p:val>
                                        </p:tav>
                                      </p:tavLst>
                                    </p:anim>
                                    <p:anim calcmode="lin" valueType="num">
                                      <p:cBhvr additive="base">
                                        <p:cTn id="88" dur="500" fill="hold"/>
                                        <p:tgtEl>
                                          <p:spTgt spid="55"/>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 calcmode="lin" valueType="num">
                                      <p:cBhvr additive="base">
                                        <p:cTn id="91" dur="500" fill="hold"/>
                                        <p:tgtEl>
                                          <p:spTgt spid="56"/>
                                        </p:tgtEl>
                                        <p:attrNameLst>
                                          <p:attrName>ppt_x</p:attrName>
                                        </p:attrNameLst>
                                      </p:cBhvr>
                                      <p:tavLst>
                                        <p:tav tm="0">
                                          <p:val>
                                            <p:strVal val="0-#ppt_w/2"/>
                                          </p:val>
                                        </p:tav>
                                        <p:tav tm="100000">
                                          <p:val>
                                            <p:strVal val="#ppt_x"/>
                                          </p:val>
                                        </p:tav>
                                      </p:tavLst>
                                    </p:anim>
                                    <p:anim calcmode="lin" valueType="num">
                                      <p:cBhvr additive="base">
                                        <p:cTn id="92" dur="500" fill="hold"/>
                                        <p:tgtEl>
                                          <p:spTgt spid="56"/>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anim calcmode="lin" valueType="num">
                                      <p:cBhvr additive="base">
                                        <p:cTn id="95" dur="500" fill="hold"/>
                                        <p:tgtEl>
                                          <p:spTgt spid="57"/>
                                        </p:tgtEl>
                                        <p:attrNameLst>
                                          <p:attrName>ppt_x</p:attrName>
                                        </p:attrNameLst>
                                      </p:cBhvr>
                                      <p:tavLst>
                                        <p:tav tm="0">
                                          <p:val>
                                            <p:strVal val="0-#ppt_w/2"/>
                                          </p:val>
                                        </p:tav>
                                        <p:tav tm="100000">
                                          <p:val>
                                            <p:strVal val="#ppt_x"/>
                                          </p:val>
                                        </p:tav>
                                      </p:tavLst>
                                    </p:anim>
                                    <p:anim calcmode="lin" valueType="num">
                                      <p:cBhvr additive="base">
                                        <p:cTn id="96" dur="500" fill="hold"/>
                                        <p:tgtEl>
                                          <p:spTgt spid="57"/>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anim calcmode="lin" valueType="num">
                                      <p:cBhvr additive="base">
                                        <p:cTn id="99" dur="500" fill="hold"/>
                                        <p:tgtEl>
                                          <p:spTgt spid="58"/>
                                        </p:tgtEl>
                                        <p:attrNameLst>
                                          <p:attrName>ppt_x</p:attrName>
                                        </p:attrNameLst>
                                      </p:cBhvr>
                                      <p:tavLst>
                                        <p:tav tm="0">
                                          <p:val>
                                            <p:strVal val="0-#ppt_w/2"/>
                                          </p:val>
                                        </p:tav>
                                        <p:tav tm="100000">
                                          <p:val>
                                            <p:strVal val="#ppt_x"/>
                                          </p:val>
                                        </p:tav>
                                      </p:tavLst>
                                    </p:anim>
                                    <p:anim calcmode="lin" valueType="num">
                                      <p:cBhvr additive="base">
                                        <p:cTn id="100" dur="500" fill="hold"/>
                                        <p:tgtEl>
                                          <p:spTgt spid="58"/>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additive="base">
                                        <p:cTn id="103" dur="500" fill="hold"/>
                                        <p:tgtEl>
                                          <p:spTgt spid="59"/>
                                        </p:tgtEl>
                                        <p:attrNameLst>
                                          <p:attrName>ppt_x</p:attrName>
                                        </p:attrNameLst>
                                      </p:cBhvr>
                                      <p:tavLst>
                                        <p:tav tm="0">
                                          <p:val>
                                            <p:strVal val="0-#ppt_w/2"/>
                                          </p:val>
                                        </p:tav>
                                        <p:tav tm="100000">
                                          <p:val>
                                            <p:strVal val="#ppt_x"/>
                                          </p:val>
                                        </p:tav>
                                      </p:tavLst>
                                    </p:anim>
                                    <p:anim calcmode="lin" valueType="num">
                                      <p:cBhvr additive="base">
                                        <p:cTn id="104" dur="500" fill="hold"/>
                                        <p:tgtEl>
                                          <p:spTgt spid="59"/>
                                        </p:tgtEl>
                                        <p:attrNameLst>
                                          <p:attrName>ppt_y</p:attrName>
                                        </p:attrNameLst>
                                      </p:cBhvr>
                                      <p:tavLst>
                                        <p:tav tm="0">
                                          <p:val>
                                            <p:strVal val="#ppt_y"/>
                                          </p:val>
                                        </p:tav>
                                        <p:tav tm="100000">
                                          <p:val>
                                            <p:strVal val="#ppt_y"/>
                                          </p:val>
                                        </p:tav>
                                      </p:tavLst>
                                    </p:anim>
                                  </p:childTnLst>
                                </p:cTn>
                              </p:par>
                            </p:childTnLst>
                          </p:cTn>
                        </p:par>
                        <p:par>
                          <p:cTn id="105" fill="hold">
                            <p:stCondLst>
                              <p:cond delay="1750"/>
                            </p:stCondLst>
                            <p:childTnLst>
                              <p:par>
                                <p:cTn id="106" presetID="2" presetClass="entr" presetSubtype="8" fill="hold" grpId="0" nodeType="afterEffect">
                                  <p:stCondLst>
                                    <p:cond delay="0"/>
                                  </p:stCondLst>
                                  <p:childTnLst>
                                    <p:set>
                                      <p:cBhvr>
                                        <p:cTn id="107" dur="1" fill="hold">
                                          <p:stCondLst>
                                            <p:cond delay="0"/>
                                          </p:stCondLst>
                                        </p:cTn>
                                        <p:tgtEl>
                                          <p:spTgt spid="60"/>
                                        </p:tgtEl>
                                        <p:attrNameLst>
                                          <p:attrName>style.visibility</p:attrName>
                                        </p:attrNameLst>
                                      </p:cBhvr>
                                      <p:to>
                                        <p:strVal val="visible"/>
                                      </p:to>
                                    </p:set>
                                    <p:anim calcmode="lin" valueType="num">
                                      <p:cBhvr additive="base">
                                        <p:cTn id="108" dur="250" fill="hold"/>
                                        <p:tgtEl>
                                          <p:spTgt spid="60"/>
                                        </p:tgtEl>
                                        <p:attrNameLst>
                                          <p:attrName>ppt_x</p:attrName>
                                        </p:attrNameLst>
                                      </p:cBhvr>
                                      <p:tavLst>
                                        <p:tav tm="0">
                                          <p:val>
                                            <p:strVal val="0-#ppt_w/2"/>
                                          </p:val>
                                        </p:tav>
                                        <p:tav tm="100000">
                                          <p:val>
                                            <p:strVal val="#ppt_x"/>
                                          </p:val>
                                        </p:tav>
                                      </p:tavLst>
                                    </p:anim>
                                    <p:anim calcmode="lin" valueType="num">
                                      <p:cBhvr additive="base">
                                        <p:cTn id="109" dur="250" fill="hold"/>
                                        <p:tgtEl>
                                          <p:spTgt spid="60"/>
                                        </p:tgtEl>
                                        <p:attrNameLst>
                                          <p:attrName>ppt_y</p:attrName>
                                        </p:attrNameLst>
                                      </p:cBhvr>
                                      <p:tavLst>
                                        <p:tav tm="0">
                                          <p:val>
                                            <p:strVal val="#ppt_y"/>
                                          </p:val>
                                        </p:tav>
                                        <p:tav tm="100000">
                                          <p:val>
                                            <p:strVal val="#ppt_y"/>
                                          </p:val>
                                        </p:tav>
                                      </p:tavLst>
                                    </p:anim>
                                  </p:childTnLst>
                                </p:cTn>
                              </p:par>
                            </p:childTnLst>
                          </p:cTn>
                        </p:par>
                        <p:par>
                          <p:cTn id="110" fill="hold">
                            <p:stCondLst>
                              <p:cond delay="2000"/>
                            </p:stCondLst>
                            <p:childTnLst>
                              <p:par>
                                <p:cTn id="111" presetID="2" presetClass="entr" presetSubtype="8" fill="hold" grpId="0" nodeType="afterEffect">
                                  <p:stCondLst>
                                    <p:cond delay="0"/>
                                  </p:stCondLst>
                                  <p:childTnLst>
                                    <p:set>
                                      <p:cBhvr>
                                        <p:cTn id="112" dur="1" fill="hold">
                                          <p:stCondLst>
                                            <p:cond delay="0"/>
                                          </p:stCondLst>
                                        </p:cTn>
                                        <p:tgtEl>
                                          <p:spTgt spid="61"/>
                                        </p:tgtEl>
                                        <p:attrNameLst>
                                          <p:attrName>style.visibility</p:attrName>
                                        </p:attrNameLst>
                                      </p:cBhvr>
                                      <p:to>
                                        <p:strVal val="visible"/>
                                      </p:to>
                                    </p:set>
                                    <p:anim calcmode="lin" valueType="num">
                                      <p:cBhvr additive="base">
                                        <p:cTn id="113" dur="250" fill="hold"/>
                                        <p:tgtEl>
                                          <p:spTgt spid="61"/>
                                        </p:tgtEl>
                                        <p:attrNameLst>
                                          <p:attrName>ppt_x</p:attrName>
                                        </p:attrNameLst>
                                      </p:cBhvr>
                                      <p:tavLst>
                                        <p:tav tm="0">
                                          <p:val>
                                            <p:strVal val="0-#ppt_w/2"/>
                                          </p:val>
                                        </p:tav>
                                        <p:tav tm="100000">
                                          <p:val>
                                            <p:strVal val="#ppt_x"/>
                                          </p:val>
                                        </p:tav>
                                      </p:tavLst>
                                    </p:anim>
                                    <p:anim calcmode="lin" valueType="num">
                                      <p:cBhvr additive="base">
                                        <p:cTn id="114" dur="250" fill="hold"/>
                                        <p:tgtEl>
                                          <p:spTgt spid="61"/>
                                        </p:tgtEl>
                                        <p:attrNameLst>
                                          <p:attrName>ppt_y</p:attrName>
                                        </p:attrNameLst>
                                      </p:cBhvr>
                                      <p:tavLst>
                                        <p:tav tm="0">
                                          <p:val>
                                            <p:strVal val="#ppt_y"/>
                                          </p:val>
                                        </p:tav>
                                        <p:tav tm="100000">
                                          <p:val>
                                            <p:strVal val="#ppt_y"/>
                                          </p:val>
                                        </p:tav>
                                      </p:tavLst>
                                    </p:anim>
                                  </p:childTnLst>
                                </p:cTn>
                              </p:par>
                            </p:childTnLst>
                          </p:cTn>
                        </p:par>
                        <p:par>
                          <p:cTn id="115" fill="hold">
                            <p:stCondLst>
                              <p:cond delay="2250"/>
                            </p:stCondLst>
                            <p:childTnLst>
                              <p:par>
                                <p:cTn id="116" presetID="2" presetClass="entr" presetSubtype="8" fill="hold" grpId="0" nodeType="afterEffect">
                                  <p:stCondLst>
                                    <p:cond delay="0"/>
                                  </p:stCondLst>
                                  <p:childTnLst>
                                    <p:set>
                                      <p:cBhvr>
                                        <p:cTn id="117" dur="1" fill="hold">
                                          <p:stCondLst>
                                            <p:cond delay="0"/>
                                          </p:stCondLst>
                                        </p:cTn>
                                        <p:tgtEl>
                                          <p:spTgt spid="62"/>
                                        </p:tgtEl>
                                        <p:attrNameLst>
                                          <p:attrName>style.visibility</p:attrName>
                                        </p:attrNameLst>
                                      </p:cBhvr>
                                      <p:to>
                                        <p:strVal val="visible"/>
                                      </p:to>
                                    </p:set>
                                    <p:anim calcmode="lin" valueType="num">
                                      <p:cBhvr additive="base">
                                        <p:cTn id="118" dur="250" fill="hold"/>
                                        <p:tgtEl>
                                          <p:spTgt spid="62"/>
                                        </p:tgtEl>
                                        <p:attrNameLst>
                                          <p:attrName>ppt_x</p:attrName>
                                        </p:attrNameLst>
                                      </p:cBhvr>
                                      <p:tavLst>
                                        <p:tav tm="0">
                                          <p:val>
                                            <p:strVal val="0-#ppt_w/2"/>
                                          </p:val>
                                        </p:tav>
                                        <p:tav tm="100000">
                                          <p:val>
                                            <p:strVal val="#ppt_x"/>
                                          </p:val>
                                        </p:tav>
                                      </p:tavLst>
                                    </p:anim>
                                    <p:anim calcmode="lin" valueType="num">
                                      <p:cBhvr additive="base">
                                        <p:cTn id="119" dur="250" fill="hold"/>
                                        <p:tgtEl>
                                          <p:spTgt spid="62"/>
                                        </p:tgtEl>
                                        <p:attrNameLst>
                                          <p:attrName>ppt_y</p:attrName>
                                        </p:attrNameLst>
                                      </p:cBhvr>
                                      <p:tavLst>
                                        <p:tav tm="0">
                                          <p:val>
                                            <p:strVal val="#ppt_y"/>
                                          </p:val>
                                        </p:tav>
                                        <p:tav tm="100000">
                                          <p:val>
                                            <p:strVal val="#ppt_y"/>
                                          </p:val>
                                        </p:tav>
                                      </p:tavLst>
                                    </p:anim>
                                  </p:childTnLst>
                                </p:cTn>
                              </p:par>
                            </p:childTnLst>
                          </p:cTn>
                        </p:par>
                        <p:par>
                          <p:cTn id="120" fill="hold">
                            <p:stCondLst>
                              <p:cond delay="2500"/>
                            </p:stCondLst>
                            <p:childTnLst>
                              <p:par>
                                <p:cTn id="121" presetID="2" presetClass="entr" presetSubtype="8" fill="hold" grpId="0" nodeType="after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additive="base">
                                        <p:cTn id="123" dur="250" fill="hold"/>
                                        <p:tgtEl>
                                          <p:spTgt spid="63"/>
                                        </p:tgtEl>
                                        <p:attrNameLst>
                                          <p:attrName>ppt_x</p:attrName>
                                        </p:attrNameLst>
                                      </p:cBhvr>
                                      <p:tavLst>
                                        <p:tav tm="0">
                                          <p:val>
                                            <p:strVal val="0-#ppt_w/2"/>
                                          </p:val>
                                        </p:tav>
                                        <p:tav tm="100000">
                                          <p:val>
                                            <p:strVal val="#ppt_x"/>
                                          </p:val>
                                        </p:tav>
                                      </p:tavLst>
                                    </p:anim>
                                    <p:anim calcmode="lin" valueType="num">
                                      <p:cBhvr additive="base">
                                        <p:cTn id="124" dur="250" fill="hold"/>
                                        <p:tgtEl>
                                          <p:spTgt spid="63"/>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additive="base">
                                        <p:cTn id="127" dur="500" fill="hold"/>
                                        <p:tgtEl>
                                          <p:spTgt spid="64"/>
                                        </p:tgtEl>
                                        <p:attrNameLst>
                                          <p:attrName>ppt_x</p:attrName>
                                        </p:attrNameLst>
                                      </p:cBhvr>
                                      <p:tavLst>
                                        <p:tav tm="0">
                                          <p:val>
                                            <p:strVal val="0-#ppt_w/2"/>
                                          </p:val>
                                        </p:tav>
                                        <p:tav tm="100000">
                                          <p:val>
                                            <p:strVal val="#ppt_x"/>
                                          </p:val>
                                        </p:tav>
                                      </p:tavLst>
                                    </p:anim>
                                    <p:anim calcmode="lin" valueType="num">
                                      <p:cBhvr additive="base">
                                        <p:cTn id="128"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P spid="61" grpId="0"/>
      <p:bldP spid="62" grpId="0"/>
      <p:bldP spid="63" grpId="0"/>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AD24F57C-3390-BD9E-E156-73541171A70D}"/>
              </a:ext>
            </a:extLst>
          </p:cNvPr>
          <p:cNvGraphicFramePr>
            <a:graphicFrameLocks/>
          </p:cNvGraphicFramePr>
          <p:nvPr/>
        </p:nvGraphicFramePr>
        <p:xfrm>
          <a:off x="1720295" y="870155"/>
          <a:ext cx="14847411" cy="87615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1352521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1" dur="500"/>
                                        <p:tgtEl>
                                          <p:spTgt spid="6">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15" dur="500"/>
                                        <p:tgtEl>
                                          <p:spTgt spid="6">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19" dur="500"/>
                                        <p:tgtEl>
                                          <p:spTgt spid="6">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23" dur="500"/>
                                        <p:tgtEl>
                                          <p:spTgt spid="6">
                                            <p:graphicEl>
                                              <a:chart seriesIdx="-4" categoryIdx="3"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wipe(down)">
                                      <p:cBhvr>
                                        <p:cTn id="27" dur="500"/>
                                        <p:tgtEl>
                                          <p:spTgt spid="6">
                                            <p:graphicEl>
                                              <a:chart seriesIdx="-4" categoryIdx="4" bldStep="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wipe(down)">
                                      <p:cBhvr>
                                        <p:cTn id="31" dur="500"/>
                                        <p:tgtEl>
                                          <p:spTgt spid="6">
                                            <p:graphicEl>
                                              <a:chart seriesIdx="-4" categoryIdx="5" bldStep="category"/>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
                                            <p:graphicEl>
                                              <a:chart seriesIdx="-4" categoryIdx="6" bldStep="category"/>
                                            </p:graphicEl>
                                          </p:spTgt>
                                        </p:tgtEl>
                                        <p:attrNameLst>
                                          <p:attrName>style.visibility</p:attrName>
                                        </p:attrNameLst>
                                      </p:cBhvr>
                                      <p:to>
                                        <p:strVal val="visible"/>
                                      </p:to>
                                    </p:set>
                                    <p:animEffect transition="in" filter="wipe(down)">
                                      <p:cBhvr>
                                        <p:cTn id="35" dur="500"/>
                                        <p:tgtEl>
                                          <p:spTgt spid="6">
                                            <p:graphicEl>
                                              <a:chart seriesIdx="-4" categoryIdx="6" bldStep="category"/>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6">
                                            <p:graphicEl>
                                              <a:chart seriesIdx="-4" categoryIdx="7" bldStep="category"/>
                                            </p:graphicEl>
                                          </p:spTgt>
                                        </p:tgtEl>
                                        <p:attrNameLst>
                                          <p:attrName>style.visibility</p:attrName>
                                        </p:attrNameLst>
                                      </p:cBhvr>
                                      <p:to>
                                        <p:strVal val="visible"/>
                                      </p:to>
                                    </p:set>
                                    <p:animEffect transition="in" filter="wipe(down)">
                                      <p:cBhvr>
                                        <p:cTn id="39" dur="500"/>
                                        <p:tgtEl>
                                          <p:spTgt spid="6">
                                            <p:graphicEl>
                                              <a:chart seriesIdx="-4" categoryIdx="7" bldStep="category"/>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6">
                                            <p:graphicEl>
                                              <a:chart seriesIdx="-4" categoryIdx="8" bldStep="category"/>
                                            </p:graphicEl>
                                          </p:spTgt>
                                        </p:tgtEl>
                                        <p:attrNameLst>
                                          <p:attrName>style.visibility</p:attrName>
                                        </p:attrNameLst>
                                      </p:cBhvr>
                                      <p:to>
                                        <p:strVal val="visible"/>
                                      </p:to>
                                    </p:set>
                                    <p:animEffect transition="in" filter="wipe(down)">
                                      <p:cBhvr>
                                        <p:cTn id="43" dur="500"/>
                                        <p:tgtEl>
                                          <p:spTgt spid="6">
                                            <p:graphicEl>
                                              <a:chart seriesIdx="-4" categoryIdx="8" bldStep="category"/>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6">
                                            <p:graphicEl>
                                              <a:chart seriesIdx="-4" categoryIdx="9" bldStep="category"/>
                                            </p:graphicEl>
                                          </p:spTgt>
                                        </p:tgtEl>
                                        <p:attrNameLst>
                                          <p:attrName>style.visibility</p:attrName>
                                        </p:attrNameLst>
                                      </p:cBhvr>
                                      <p:to>
                                        <p:strVal val="visible"/>
                                      </p:to>
                                    </p:set>
                                    <p:animEffect transition="in" filter="wipe(down)">
                                      <p:cBhvr>
                                        <p:cTn id="47" dur="500"/>
                                        <p:tgtEl>
                                          <p:spTgt spid="6">
                                            <p:graphicEl>
                                              <a:chart seriesIdx="-4" categoryIdx="9"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0B92C00-D5D6-14F1-17CE-96DE11195AEE}"/>
              </a:ext>
            </a:extLst>
          </p:cNvPr>
          <p:cNvGraphicFramePr>
            <a:graphicFrameLocks/>
          </p:cNvGraphicFramePr>
          <p:nvPr>
            <p:extLst>
              <p:ext uri="{D42A27DB-BD31-4B8C-83A1-F6EECF244321}">
                <p14:modId xmlns:p14="http://schemas.microsoft.com/office/powerpoint/2010/main" val="4265670602"/>
              </p:ext>
            </p:extLst>
          </p:nvPr>
        </p:nvGraphicFramePr>
        <p:xfrm>
          <a:off x="-1155264" y="1784736"/>
          <a:ext cx="6858000" cy="4114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22B52742-F561-BE5D-5FB7-3843A9B7B4F8}"/>
              </a:ext>
            </a:extLst>
          </p:cNvPr>
          <p:cNvGraphicFramePr>
            <a:graphicFrameLocks/>
          </p:cNvGraphicFramePr>
          <p:nvPr>
            <p:extLst>
              <p:ext uri="{D42A27DB-BD31-4B8C-83A1-F6EECF244321}">
                <p14:modId xmlns:p14="http://schemas.microsoft.com/office/powerpoint/2010/main" val="1927196826"/>
              </p:ext>
            </p:extLst>
          </p:nvPr>
        </p:nvGraphicFramePr>
        <p:xfrm>
          <a:off x="3290133" y="1784736"/>
          <a:ext cx="6858000" cy="4114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6BB10580-EAE3-2F90-E9F2-4D846B14D628}"/>
              </a:ext>
            </a:extLst>
          </p:cNvPr>
          <p:cNvGraphicFramePr>
            <a:graphicFrameLocks/>
          </p:cNvGraphicFramePr>
          <p:nvPr/>
        </p:nvGraphicFramePr>
        <p:xfrm>
          <a:off x="9144000" y="1607334"/>
          <a:ext cx="6858000" cy="4114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F42109CA-DB15-1412-54EE-0B7BB76CC629}"/>
              </a:ext>
            </a:extLst>
          </p:cNvPr>
          <p:cNvGraphicFramePr>
            <a:graphicFrameLocks/>
          </p:cNvGraphicFramePr>
          <p:nvPr/>
        </p:nvGraphicFramePr>
        <p:xfrm>
          <a:off x="12800151" y="1607334"/>
          <a:ext cx="6858000" cy="4114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45E08DE9-442C-2591-09C8-07A031D4F8AA}"/>
              </a:ext>
            </a:extLst>
          </p:cNvPr>
          <p:cNvGraphicFramePr>
            <a:graphicFrameLocks/>
          </p:cNvGraphicFramePr>
          <p:nvPr/>
        </p:nvGraphicFramePr>
        <p:xfrm>
          <a:off x="1141566" y="5899536"/>
          <a:ext cx="6858000" cy="4114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hart 14">
            <a:extLst>
              <a:ext uri="{FF2B5EF4-FFF2-40B4-BE49-F238E27FC236}">
                <a16:creationId xmlns:a16="http://schemas.microsoft.com/office/drawing/2014/main" id="{13867B6F-1C1B-EB9B-1C78-A45ECC7D489E}"/>
              </a:ext>
            </a:extLst>
          </p:cNvPr>
          <p:cNvGraphicFramePr>
            <a:graphicFrameLocks/>
          </p:cNvGraphicFramePr>
          <p:nvPr/>
        </p:nvGraphicFramePr>
        <p:xfrm>
          <a:off x="10457745" y="5798133"/>
          <a:ext cx="6858000" cy="4114800"/>
        </p:xfrm>
        <a:graphic>
          <a:graphicData uri="http://schemas.openxmlformats.org/drawingml/2006/chart">
            <c:chart xmlns:c="http://schemas.openxmlformats.org/drawingml/2006/chart" xmlns:r="http://schemas.openxmlformats.org/officeDocument/2006/relationships" r:id="rId8"/>
          </a:graphicData>
        </a:graphic>
      </p:graphicFrame>
      <p:sp>
        <p:nvSpPr>
          <p:cNvPr id="6" name="TextBox 5">
            <a:extLst>
              <a:ext uri="{FF2B5EF4-FFF2-40B4-BE49-F238E27FC236}">
                <a16:creationId xmlns:a16="http://schemas.microsoft.com/office/drawing/2014/main" id="{79C9667E-CE61-75E7-F1FB-72E1583195EB}"/>
              </a:ext>
            </a:extLst>
          </p:cNvPr>
          <p:cNvSpPr txBox="1"/>
          <p:nvPr/>
        </p:nvSpPr>
        <p:spPr>
          <a:xfrm>
            <a:off x="4587240" y="4866502"/>
            <a:ext cx="11186160" cy="507831"/>
          </a:xfrm>
          <a:prstGeom prst="rect">
            <a:avLst/>
          </a:prstGeom>
          <a:noFill/>
        </p:spPr>
        <p:txBody>
          <a:bodyPr wrap="square">
            <a:spAutoFit/>
          </a:bodyPr>
          <a:lstStyle/>
          <a:p>
            <a:endParaRPr lang="en-IL" sz="2700" dirty="0"/>
          </a:p>
        </p:txBody>
      </p:sp>
      <p:sp>
        <p:nvSpPr>
          <p:cNvPr id="8" name="TextBox 7">
            <a:extLst>
              <a:ext uri="{FF2B5EF4-FFF2-40B4-BE49-F238E27FC236}">
                <a16:creationId xmlns:a16="http://schemas.microsoft.com/office/drawing/2014/main" id="{0B7F3CA8-6453-24E2-44A1-589AF26388A0}"/>
              </a:ext>
            </a:extLst>
          </p:cNvPr>
          <p:cNvSpPr txBox="1"/>
          <p:nvPr/>
        </p:nvSpPr>
        <p:spPr>
          <a:xfrm>
            <a:off x="838200" y="598805"/>
            <a:ext cx="7809270" cy="923330"/>
          </a:xfrm>
          <a:prstGeom prst="rect">
            <a:avLst/>
          </a:prstGeom>
          <a:noFill/>
        </p:spPr>
        <p:txBody>
          <a:bodyPr wrap="square" rtlCol="0">
            <a:spAutoFit/>
          </a:bodyPr>
          <a:lstStyle/>
          <a:p>
            <a:pPr algn="ctr"/>
            <a:r>
              <a:rPr lang="en-US" sz="54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Archive of our own</a:t>
            </a:r>
            <a:endParaRPr lang="en-IN" sz="8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1262D988-D10D-F626-227F-DE0B42605EBA}"/>
              </a:ext>
            </a:extLst>
          </p:cNvPr>
          <p:cNvSpPr txBox="1"/>
          <p:nvPr/>
        </p:nvSpPr>
        <p:spPr>
          <a:xfrm>
            <a:off x="11811000" y="506602"/>
            <a:ext cx="4698603" cy="923330"/>
          </a:xfrm>
          <a:prstGeom prst="rect">
            <a:avLst/>
          </a:prstGeom>
          <a:noFill/>
        </p:spPr>
        <p:txBody>
          <a:bodyPr wrap="square" rtlCol="0">
            <a:spAutoFit/>
          </a:bodyPr>
          <a:lstStyle/>
          <a:p>
            <a:pPr algn="ctr"/>
            <a:r>
              <a:rPr lang="en-US" sz="54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WATTBAD</a:t>
            </a:r>
            <a:endParaRPr lang="en-IN" sz="81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endParaRPr>
          </a:p>
        </p:txBody>
      </p:sp>
    </p:spTree>
    <p:extLst>
      <p:ext uri="{BB962C8B-B14F-4D97-AF65-F5344CB8AC3E}">
        <p14:creationId xmlns:p14="http://schemas.microsoft.com/office/powerpoint/2010/main" val="270141488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down)">
                                      <p:cBhvr>
                                        <p:cTn id="20" dur="500"/>
                                        <p:tgtEl>
                                          <p:spTgt spid="14">
                                            <p:graphicEl>
                                              <a:chart seriesIdx="-3" categoryIdx="-3" bldStep="gridLegend"/>
                                            </p:graphicEl>
                                          </p:spTgt>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24" dur="500"/>
                                        <p:tgtEl>
                                          <p:spTgt spid="14">
                                            <p:graphicEl>
                                              <a:chart seriesIdx="-4" categoryIdx="0" bldStep="category"/>
                                            </p:graphicEl>
                                          </p:spTgt>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28" dur="500"/>
                                        <p:tgtEl>
                                          <p:spTgt spid="14">
                                            <p:graphicEl>
                                              <a:chart seriesIdx="-4" categoryIdx="1" bldStep="category"/>
                                            </p:graphicEl>
                                          </p:spTgt>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32" dur="500"/>
                                        <p:tgtEl>
                                          <p:spTgt spid="14">
                                            <p:graphicEl>
                                              <a:chart seriesIdx="-4" categoryIdx="2" bldStep="category"/>
                                            </p:graphicEl>
                                          </p:spTgt>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36" dur="500"/>
                                        <p:tgtEl>
                                          <p:spTgt spid="15">
                                            <p:graphicEl>
                                              <a:chart seriesIdx="-3" categoryIdx="-3" bldStep="gridLegend"/>
                                            </p:graphicEl>
                                          </p:spTgt>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ipe(down)">
                                      <p:cBhvr>
                                        <p:cTn id="40" dur="500"/>
                                        <p:tgtEl>
                                          <p:spTgt spid="15">
                                            <p:graphicEl>
                                              <a:chart seriesIdx="-4" categoryIdx="0" bldStep="category"/>
                                            </p:graphicEl>
                                          </p:spTgt>
                                        </p:tgtEl>
                                      </p:cBhvr>
                                    </p:animEffect>
                                  </p:childTnLst>
                                </p:cTn>
                              </p:par>
                            </p:childTnLst>
                          </p:cTn>
                        </p:par>
                        <p:par>
                          <p:cTn id="41" fill="hold">
                            <p:stCondLst>
                              <p:cond delay="3500"/>
                            </p:stCondLst>
                            <p:childTnLst>
                              <p:par>
                                <p:cTn id="42" presetID="22" presetClass="entr" presetSubtype="4" fill="hold" grpId="0" nodeType="afterEffect">
                                  <p:stCondLst>
                                    <p:cond delay="0"/>
                                  </p:stCondLst>
                                  <p:childTnLst>
                                    <p:set>
                                      <p:cBhvr>
                                        <p:cTn id="43"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ipe(down)">
                                      <p:cBhvr>
                                        <p:cTn id="44" dur="500"/>
                                        <p:tgtEl>
                                          <p:spTgt spid="15">
                                            <p:graphicEl>
                                              <a:chart seriesIdx="-4" categoryIdx="1" bldStep="category"/>
                                            </p:graphicEl>
                                          </p:spTgt>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wipe(down)">
                                      <p:cBhvr>
                                        <p:cTn id="48" dur="500"/>
                                        <p:tgtEl>
                                          <p:spTgt spid="15">
                                            <p:graphicEl>
                                              <a:chart seriesIdx="-4" categoryIdx="2" bldStep="category"/>
                                            </p:graphicEl>
                                          </p:spTgt>
                                        </p:tgtEl>
                                      </p:cBhvr>
                                    </p:animEffect>
                                  </p:childTnLst>
                                </p:cTn>
                              </p:par>
                              <p:par>
                                <p:cTn id="49" presetID="22" presetClass="entr" presetSubtype="4" fill="hold" grpId="0" nodeType="withEffect" nodePh="1">
                                  <p:stCondLst>
                                    <p:cond delay="0"/>
                                  </p:stCondLst>
                                  <p:endCondLst>
                                    <p:cond evt="begin" delay="0">
                                      <p:tn val="49"/>
                                    </p:cond>
                                  </p:end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Graphic spid="12" grpId="0">
        <p:bldAsOne/>
      </p:bldGraphic>
      <p:bldGraphic spid="13" grpId="0">
        <p:bldAsOne/>
      </p:bldGraphic>
      <p:bldGraphic spid="14" grpId="0" uiExpand="1">
        <p:bldSub>
          <a:bldChart bld="category"/>
        </p:bldSub>
      </p:bldGraphic>
      <p:bldGraphic spid="15" grpId="0" uiExpand="1">
        <p:bldSub>
          <a:bldChart bld="category"/>
        </p:bldSub>
      </p:bldGraphic>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9A1391F-8A39-C426-1456-5B47C7DB715C}"/>
              </a:ext>
            </a:extLst>
          </p:cNvPr>
          <p:cNvSpPr/>
          <p:nvPr/>
        </p:nvSpPr>
        <p:spPr>
          <a:xfrm>
            <a:off x="7149559" y="1761423"/>
            <a:ext cx="4304165" cy="4188828"/>
          </a:xfrm>
          <a:prstGeom prst="ellipse">
            <a:avLst/>
          </a:prstGeom>
          <a:solidFill>
            <a:srgbClr val="CAE6D8"/>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3" name="Oval 2">
            <a:extLst>
              <a:ext uri="{FF2B5EF4-FFF2-40B4-BE49-F238E27FC236}">
                <a16:creationId xmlns:a16="http://schemas.microsoft.com/office/drawing/2014/main" id="{FE07A235-2C30-2AE1-6523-61EFE968E57F}"/>
              </a:ext>
            </a:extLst>
          </p:cNvPr>
          <p:cNvSpPr/>
          <p:nvPr/>
        </p:nvSpPr>
        <p:spPr>
          <a:xfrm>
            <a:off x="7829613" y="2809731"/>
            <a:ext cx="2932650" cy="2981700"/>
          </a:xfrm>
          <a:prstGeom prst="ellipse">
            <a:avLst/>
          </a:prstGeom>
          <a:solidFill>
            <a:srgbClr val="5498A8"/>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4" name="Oval 3">
            <a:extLst>
              <a:ext uri="{FF2B5EF4-FFF2-40B4-BE49-F238E27FC236}">
                <a16:creationId xmlns:a16="http://schemas.microsoft.com/office/drawing/2014/main" id="{A9A1391F-8A39-C426-1456-5B47C7DB715C}"/>
              </a:ext>
            </a:extLst>
          </p:cNvPr>
          <p:cNvSpPr/>
          <p:nvPr/>
        </p:nvSpPr>
        <p:spPr>
          <a:xfrm>
            <a:off x="1813509" y="1658927"/>
            <a:ext cx="4292757" cy="4242063"/>
          </a:xfrm>
          <a:prstGeom prst="ellipse">
            <a:avLst/>
          </a:prstGeom>
          <a:solidFill>
            <a:srgbClr val="B790D2"/>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5" name="Oval 4">
            <a:extLst>
              <a:ext uri="{FF2B5EF4-FFF2-40B4-BE49-F238E27FC236}">
                <a16:creationId xmlns:a16="http://schemas.microsoft.com/office/drawing/2014/main" id="{FE07A235-2C30-2AE1-6523-61EFE968E57F}"/>
              </a:ext>
            </a:extLst>
          </p:cNvPr>
          <p:cNvSpPr/>
          <p:nvPr/>
        </p:nvSpPr>
        <p:spPr>
          <a:xfrm>
            <a:off x="2493563" y="2760470"/>
            <a:ext cx="2932650" cy="2981700"/>
          </a:xfrm>
          <a:prstGeom prst="ellipse">
            <a:avLst/>
          </a:prstGeom>
          <a:solidFill>
            <a:srgbClr val="906FA5"/>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6" name="Oval 5">
            <a:extLst>
              <a:ext uri="{FF2B5EF4-FFF2-40B4-BE49-F238E27FC236}">
                <a16:creationId xmlns:a16="http://schemas.microsoft.com/office/drawing/2014/main" id="{A9A1391F-8A39-C426-1456-5B47C7DB715C}"/>
              </a:ext>
            </a:extLst>
          </p:cNvPr>
          <p:cNvSpPr/>
          <p:nvPr/>
        </p:nvSpPr>
        <p:spPr>
          <a:xfrm>
            <a:off x="12456089" y="1630163"/>
            <a:ext cx="4292757" cy="4242063"/>
          </a:xfrm>
          <a:prstGeom prst="ellipse">
            <a:avLst/>
          </a:prstGeom>
          <a:solidFill>
            <a:srgbClr val="FACAA7"/>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7" name="Oval 6">
            <a:extLst>
              <a:ext uri="{FF2B5EF4-FFF2-40B4-BE49-F238E27FC236}">
                <a16:creationId xmlns:a16="http://schemas.microsoft.com/office/drawing/2014/main" id="{FE07A235-2C30-2AE1-6523-61EFE968E57F}"/>
              </a:ext>
            </a:extLst>
          </p:cNvPr>
          <p:cNvSpPr/>
          <p:nvPr/>
        </p:nvSpPr>
        <p:spPr>
          <a:xfrm>
            <a:off x="13136142" y="2731706"/>
            <a:ext cx="2932650" cy="2981700"/>
          </a:xfrm>
          <a:prstGeom prst="ellipse">
            <a:avLst/>
          </a:prstGeom>
          <a:solidFill>
            <a:srgbClr val="F0E1B8"/>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8" name="Rectangle: Rounded Corners 2">
            <a:extLst>
              <a:ext uri="{FF2B5EF4-FFF2-40B4-BE49-F238E27FC236}">
                <a16:creationId xmlns:a16="http://schemas.microsoft.com/office/drawing/2014/main" id="{618C53E7-A615-B3B3-A3E4-A21EA0533FAB}"/>
              </a:ext>
            </a:extLst>
          </p:cNvPr>
          <p:cNvSpPr/>
          <p:nvPr/>
        </p:nvSpPr>
        <p:spPr>
          <a:xfrm>
            <a:off x="1818875" y="6665499"/>
            <a:ext cx="4242275" cy="2785812"/>
          </a:xfrm>
          <a:prstGeom prst="roundRect">
            <a:avLst>
              <a:gd name="adj" fmla="val 8461"/>
            </a:avLst>
          </a:prstGeom>
          <a:solidFill>
            <a:schemeClr val="bg1"/>
          </a:solidFill>
          <a:ln>
            <a:noFill/>
          </a:ln>
          <a:effectLst>
            <a:outerShdw blurRad="1270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9" name="TextBox 8">
            <a:extLst>
              <a:ext uri="{FF2B5EF4-FFF2-40B4-BE49-F238E27FC236}">
                <a16:creationId xmlns:a16="http://schemas.microsoft.com/office/drawing/2014/main" id="{CEA9E997-EB48-EEEF-5E4B-9D2A0C5BBA4E}"/>
              </a:ext>
            </a:extLst>
          </p:cNvPr>
          <p:cNvSpPr txBox="1"/>
          <p:nvPr/>
        </p:nvSpPr>
        <p:spPr>
          <a:xfrm>
            <a:off x="1833887" y="6909520"/>
            <a:ext cx="4253040" cy="2169825"/>
          </a:xfrm>
          <a:prstGeom prst="rect">
            <a:avLst/>
          </a:prstGeom>
          <a:noFill/>
        </p:spPr>
        <p:txBody>
          <a:bodyPr wrap="square" rtlCol="0">
            <a:spAutoFit/>
          </a:bodyPr>
          <a:lstStyle/>
          <a:p>
            <a:pPr lvl="0" algn="ctr">
              <a:defRPr/>
            </a:pPr>
            <a:r>
              <a:rPr lang="en-US" sz="2700" dirty="0"/>
              <a:t>Market size value</a:t>
            </a:r>
            <a:endParaRPr lang="ar-JO" sz="2700" dirty="0"/>
          </a:p>
          <a:p>
            <a:pPr lvl="0" algn="ctr">
              <a:defRPr/>
            </a:pPr>
            <a:r>
              <a:rPr lang="en-US" sz="2700" dirty="0"/>
              <a:t> in 2023</a:t>
            </a:r>
            <a:endParaRPr lang="ar-JO" sz="2700" dirty="0"/>
          </a:p>
          <a:p>
            <a:pPr lvl="0" algn="ctr">
              <a:defRPr/>
            </a:pPr>
            <a:r>
              <a:rPr lang="en-US" sz="2700" dirty="0"/>
              <a:t>Revenue forecast</a:t>
            </a:r>
            <a:endParaRPr lang="ar-JO" sz="2700" dirty="0"/>
          </a:p>
          <a:p>
            <a:pPr lvl="0" algn="ctr">
              <a:defRPr/>
            </a:pPr>
            <a:r>
              <a:rPr lang="en-US" sz="2700" dirty="0"/>
              <a:t> in 2032</a:t>
            </a:r>
            <a:endParaRPr lang="ar-JO" sz="2700" dirty="0"/>
          </a:p>
          <a:p>
            <a:pPr algn="ctr">
              <a:defRPr/>
            </a:pPr>
            <a:r>
              <a:rPr lang="en-US" sz="2700" dirty="0"/>
              <a:t>CAGR= 4.9%.</a:t>
            </a:r>
          </a:p>
        </p:txBody>
      </p:sp>
      <p:sp>
        <p:nvSpPr>
          <p:cNvPr id="10" name="Rectangle: Rounded Corners 2">
            <a:extLst>
              <a:ext uri="{FF2B5EF4-FFF2-40B4-BE49-F238E27FC236}">
                <a16:creationId xmlns:a16="http://schemas.microsoft.com/office/drawing/2014/main" id="{618C53E7-A615-B3B3-A3E4-A21EA0533FAB}"/>
              </a:ext>
            </a:extLst>
          </p:cNvPr>
          <p:cNvSpPr/>
          <p:nvPr/>
        </p:nvSpPr>
        <p:spPr>
          <a:xfrm>
            <a:off x="12707537" y="6618743"/>
            <a:ext cx="4242275" cy="2785812"/>
          </a:xfrm>
          <a:prstGeom prst="roundRect">
            <a:avLst>
              <a:gd name="adj" fmla="val 8461"/>
            </a:avLst>
          </a:prstGeom>
          <a:solidFill>
            <a:schemeClr val="bg1"/>
          </a:solidFill>
          <a:ln>
            <a:noFill/>
          </a:ln>
          <a:effectLst>
            <a:outerShdw blurRad="1270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1" name="Rectangle: Rounded Corners 2">
            <a:extLst>
              <a:ext uri="{FF2B5EF4-FFF2-40B4-BE49-F238E27FC236}">
                <a16:creationId xmlns:a16="http://schemas.microsoft.com/office/drawing/2014/main" id="{618C53E7-A615-B3B3-A3E4-A21EA0533FAB}"/>
              </a:ext>
            </a:extLst>
          </p:cNvPr>
          <p:cNvSpPr/>
          <p:nvPr/>
        </p:nvSpPr>
        <p:spPr>
          <a:xfrm>
            <a:off x="7149560" y="6618743"/>
            <a:ext cx="4242275" cy="2785812"/>
          </a:xfrm>
          <a:prstGeom prst="roundRect">
            <a:avLst>
              <a:gd name="adj" fmla="val 8461"/>
            </a:avLst>
          </a:prstGeom>
          <a:solidFill>
            <a:schemeClr val="bg1"/>
          </a:solidFill>
          <a:ln>
            <a:noFill/>
          </a:ln>
          <a:effectLst>
            <a:outerShdw blurRad="1270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2" name="Rectangle 11"/>
          <p:cNvSpPr/>
          <p:nvPr/>
        </p:nvSpPr>
        <p:spPr>
          <a:xfrm>
            <a:off x="2670447" y="4601984"/>
            <a:ext cx="2420856" cy="507831"/>
          </a:xfrm>
          <a:prstGeom prst="rect">
            <a:avLst/>
          </a:prstGeom>
        </p:spPr>
        <p:txBody>
          <a:bodyPr wrap="none">
            <a:spAutoFit/>
          </a:bodyPr>
          <a:lstStyle/>
          <a:p>
            <a:r>
              <a:rPr lang="en-US" sz="2700" dirty="0"/>
              <a:t>1.30 Billion USD</a:t>
            </a:r>
          </a:p>
        </p:txBody>
      </p:sp>
      <p:sp>
        <p:nvSpPr>
          <p:cNvPr id="13" name="Rectangle 12"/>
          <p:cNvSpPr/>
          <p:nvPr/>
        </p:nvSpPr>
        <p:spPr>
          <a:xfrm>
            <a:off x="2741839" y="2065970"/>
            <a:ext cx="2486578" cy="553998"/>
          </a:xfrm>
          <a:prstGeom prst="rect">
            <a:avLst/>
          </a:prstGeom>
        </p:spPr>
        <p:txBody>
          <a:bodyPr wrap="none">
            <a:spAutoFit/>
          </a:bodyPr>
          <a:lstStyle/>
          <a:p>
            <a:pPr lvl="0" algn="ctr">
              <a:defRPr/>
            </a:pPr>
            <a:r>
              <a:rPr lang="en-US" sz="2700" dirty="0"/>
              <a:t>1.98 Billion </a:t>
            </a:r>
            <a:r>
              <a:rPr lang="en-US" sz="3000" dirty="0"/>
              <a:t>USD</a:t>
            </a:r>
            <a:endParaRPr lang="en-IN" sz="30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4" name="Oval 13"/>
          <p:cNvSpPr/>
          <p:nvPr/>
        </p:nvSpPr>
        <p:spPr>
          <a:xfrm>
            <a:off x="2403653" y="7039059"/>
            <a:ext cx="297180" cy="307383"/>
          </a:xfrm>
          <a:prstGeom prst="ellipse">
            <a:avLst/>
          </a:prstGeom>
          <a:solidFill>
            <a:srgbClr val="906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Oval 14"/>
          <p:cNvSpPr/>
          <p:nvPr/>
        </p:nvSpPr>
        <p:spPr>
          <a:xfrm>
            <a:off x="2403653" y="7894799"/>
            <a:ext cx="297180" cy="307383"/>
          </a:xfrm>
          <a:prstGeom prst="ellipse">
            <a:avLst/>
          </a:prstGeom>
          <a:solidFill>
            <a:srgbClr val="B79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TextBox 15">
            <a:extLst>
              <a:ext uri="{FF2B5EF4-FFF2-40B4-BE49-F238E27FC236}">
                <a16:creationId xmlns:a16="http://schemas.microsoft.com/office/drawing/2014/main" id="{CEA9E997-EB48-EEEF-5E4B-9D2A0C5BBA4E}"/>
              </a:ext>
            </a:extLst>
          </p:cNvPr>
          <p:cNvSpPr txBox="1"/>
          <p:nvPr/>
        </p:nvSpPr>
        <p:spPr>
          <a:xfrm>
            <a:off x="7200684" y="6941945"/>
            <a:ext cx="4253040" cy="2169825"/>
          </a:xfrm>
          <a:prstGeom prst="rect">
            <a:avLst/>
          </a:prstGeom>
          <a:noFill/>
        </p:spPr>
        <p:txBody>
          <a:bodyPr wrap="square" rtlCol="0">
            <a:spAutoFit/>
          </a:bodyPr>
          <a:lstStyle/>
          <a:p>
            <a:pPr lvl="0" algn="ctr">
              <a:defRPr/>
            </a:pPr>
            <a:r>
              <a:rPr lang="en-US" sz="2700" dirty="0"/>
              <a:t>Market size value</a:t>
            </a:r>
            <a:endParaRPr lang="ar-JO" sz="2700" dirty="0"/>
          </a:p>
          <a:p>
            <a:pPr lvl="0" algn="ctr">
              <a:defRPr/>
            </a:pPr>
            <a:r>
              <a:rPr lang="en-US" sz="2700" dirty="0"/>
              <a:t> in 2022</a:t>
            </a:r>
            <a:endParaRPr lang="ar-JO" sz="2700" dirty="0"/>
          </a:p>
          <a:p>
            <a:pPr lvl="0" algn="ctr">
              <a:defRPr/>
            </a:pPr>
            <a:r>
              <a:rPr lang="en-US" sz="2700" dirty="0"/>
              <a:t>Revenue forecast</a:t>
            </a:r>
            <a:endParaRPr lang="ar-JO" sz="2700" dirty="0"/>
          </a:p>
          <a:p>
            <a:pPr lvl="0" algn="ctr">
              <a:defRPr/>
            </a:pPr>
            <a:r>
              <a:rPr lang="en-US" sz="2700" dirty="0"/>
              <a:t> in 2032</a:t>
            </a:r>
          </a:p>
          <a:p>
            <a:pPr lvl="0" algn="ctr">
              <a:defRPr/>
            </a:pPr>
            <a:r>
              <a:rPr lang="en-US" sz="2700" dirty="0"/>
              <a:t>CAGR= 17.7%.</a:t>
            </a:r>
            <a:endParaRPr lang="en-IN" sz="30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CEA9E997-EB48-EEEF-5E4B-9D2A0C5BBA4E}"/>
              </a:ext>
            </a:extLst>
          </p:cNvPr>
          <p:cNvSpPr txBox="1"/>
          <p:nvPr/>
        </p:nvSpPr>
        <p:spPr>
          <a:xfrm>
            <a:off x="12863255" y="6869333"/>
            <a:ext cx="4253040" cy="2169825"/>
          </a:xfrm>
          <a:prstGeom prst="rect">
            <a:avLst/>
          </a:prstGeom>
          <a:noFill/>
        </p:spPr>
        <p:txBody>
          <a:bodyPr wrap="square" rtlCol="0">
            <a:spAutoFit/>
          </a:bodyPr>
          <a:lstStyle/>
          <a:p>
            <a:pPr lvl="0" algn="ctr">
              <a:defRPr/>
            </a:pPr>
            <a:r>
              <a:rPr lang="en-US" sz="2700" dirty="0"/>
              <a:t>Market size value</a:t>
            </a:r>
            <a:endParaRPr lang="ar-JO" sz="2700" dirty="0"/>
          </a:p>
          <a:p>
            <a:pPr lvl="0" algn="ctr">
              <a:defRPr/>
            </a:pPr>
            <a:r>
              <a:rPr lang="en-US" sz="2700" dirty="0"/>
              <a:t> in 2020</a:t>
            </a:r>
            <a:endParaRPr lang="ar-JO" sz="2700" dirty="0"/>
          </a:p>
          <a:p>
            <a:pPr lvl="0" algn="ctr">
              <a:defRPr/>
            </a:pPr>
            <a:r>
              <a:rPr lang="en-US" sz="2700" dirty="0"/>
              <a:t>Revenue forecast</a:t>
            </a:r>
            <a:endParaRPr lang="ar-JO" sz="2700" dirty="0"/>
          </a:p>
          <a:p>
            <a:pPr lvl="0" algn="ctr">
              <a:defRPr/>
            </a:pPr>
            <a:r>
              <a:rPr lang="en-US" sz="2700" dirty="0"/>
              <a:t> in 2027</a:t>
            </a:r>
          </a:p>
          <a:p>
            <a:pPr algn="ctr">
              <a:defRPr/>
            </a:pPr>
            <a:r>
              <a:rPr lang="en-US" sz="2700" dirty="0"/>
              <a:t>CAGR=5.8%.</a:t>
            </a:r>
          </a:p>
        </p:txBody>
      </p:sp>
      <p:sp>
        <p:nvSpPr>
          <p:cNvPr id="18" name="Oval 17"/>
          <p:cNvSpPr/>
          <p:nvPr/>
        </p:nvSpPr>
        <p:spPr>
          <a:xfrm>
            <a:off x="7732148" y="7057731"/>
            <a:ext cx="297180" cy="307383"/>
          </a:xfrm>
          <a:prstGeom prst="ellipse">
            <a:avLst/>
          </a:prstGeom>
          <a:solidFill>
            <a:srgbClr val="549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Oval 18"/>
          <p:cNvSpPr/>
          <p:nvPr/>
        </p:nvSpPr>
        <p:spPr>
          <a:xfrm>
            <a:off x="7736751" y="7888949"/>
            <a:ext cx="297180" cy="307383"/>
          </a:xfrm>
          <a:prstGeom prst="ellipse">
            <a:avLst/>
          </a:prstGeom>
          <a:solidFill>
            <a:srgbClr val="CAE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Oval 19"/>
          <p:cNvSpPr/>
          <p:nvPr/>
        </p:nvSpPr>
        <p:spPr>
          <a:xfrm>
            <a:off x="13381586" y="6962721"/>
            <a:ext cx="297180" cy="307383"/>
          </a:xfrm>
          <a:prstGeom prst="ellipse">
            <a:avLst/>
          </a:prstGeom>
          <a:solidFill>
            <a:srgbClr val="F0E1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Oval 20"/>
          <p:cNvSpPr/>
          <p:nvPr/>
        </p:nvSpPr>
        <p:spPr>
          <a:xfrm>
            <a:off x="13381586" y="7842192"/>
            <a:ext cx="297180" cy="307383"/>
          </a:xfrm>
          <a:prstGeom prst="ellipse">
            <a:avLst/>
          </a:prstGeom>
          <a:solidFill>
            <a:srgbClr val="FAC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ectangle 21"/>
          <p:cNvSpPr/>
          <p:nvPr/>
        </p:nvSpPr>
        <p:spPr>
          <a:xfrm>
            <a:off x="2743433" y="6126893"/>
            <a:ext cx="2308004" cy="507831"/>
          </a:xfrm>
          <a:prstGeom prst="rect">
            <a:avLst/>
          </a:prstGeom>
        </p:spPr>
        <p:txBody>
          <a:bodyPr wrap="none">
            <a:spAutoFit/>
          </a:bodyPr>
          <a:lstStyle/>
          <a:p>
            <a:r>
              <a:rPr lang="en-US" sz="2700" b="1" dirty="0">
                <a:latin typeface="Calibri" panose="020F0502020204030204" pitchFamily="34" charset="0"/>
                <a:ea typeface="Calibri" panose="020F0502020204030204" pitchFamily="34" charset="0"/>
                <a:cs typeface="Arial" panose="020B0604020202020204" pitchFamily="34" charset="0"/>
              </a:rPr>
              <a:t>Comics market</a:t>
            </a:r>
            <a:endParaRPr lang="en-US" sz="2700" dirty="0"/>
          </a:p>
        </p:txBody>
      </p:sp>
      <p:sp>
        <p:nvSpPr>
          <p:cNvPr id="23" name="Rectangle 22"/>
          <p:cNvSpPr/>
          <p:nvPr/>
        </p:nvSpPr>
        <p:spPr>
          <a:xfrm>
            <a:off x="8087920" y="6111502"/>
            <a:ext cx="2279663" cy="507831"/>
          </a:xfrm>
          <a:prstGeom prst="rect">
            <a:avLst/>
          </a:prstGeom>
        </p:spPr>
        <p:txBody>
          <a:bodyPr wrap="none">
            <a:spAutoFit/>
          </a:bodyPr>
          <a:lstStyle/>
          <a:p>
            <a:r>
              <a:rPr lang="en-US" sz="2700" b="1" dirty="0">
                <a:latin typeface="Calibri" panose="020F0502020204030204" pitchFamily="34" charset="0"/>
                <a:ea typeface="Calibri" panose="020F0502020204030204" pitchFamily="34" charset="0"/>
                <a:cs typeface="Arial" panose="020B0604020202020204" pitchFamily="34" charset="0"/>
              </a:rPr>
              <a:t>Manga market</a:t>
            </a:r>
            <a:endParaRPr lang="en-US" sz="2700" dirty="0"/>
          </a:p>
        </p:txBody>
      </p:sp>
      <p:sp>
        <p:nvSpPr>
          <p:cNvPr id="24" name="Rectangle 23"/>
          <p:cNvSpPr/>
          <p:nvPr/>
        </p:nvSpPr>
        <p:spPr>
          <a:xfrm>
            <a:off x="7960358" y="4563323"/>
            <a:ext cx="2613216" cy="507831"/>
          </a:xfrm>
          <a:prstGeom prst="rect">
            <a:avLst/>
          </a:prstGeom>
        </p:spPr>
        <p:txBody>
          <a:bodyPr wrap="none">
            <a:spAutoFit/>
          </a:bodyPr>
          <a:lstStyle/>
          <a:p>
            <a:r>
              <a:rPr lang="en-US" sz="2700" dirty="0">
                <a:latin typeface="Calibri" panose="020F0502020204030204" pitchFamily="34" charset="0"/>
                <a:ea typeface="Calibri" panose="020F0502020204030204" pitchFamily="34" charset="0"/>
                <a:cs typeface="Arial" panose="020B0604020202020204" pitchFamily="34" charset="0"/>
              </a:rPr>
              <a:t>10.32 Billion</a:t>
            </a:r>
            <a:r>
              <a:rPr lang="ar-JO" sz="2700" dirty="0">
                <a:latin typeface="Calibri" panose="020F0502020204030204" pitchFamily="34" charset="0"/>
                <a:ea typeface="Calibri" panose="020F0502020204030204" pitchFamily="34" charset="0"/>
                <a:cs typeface="Arial" panose="020B0604020202020204" pitchFamily="34" charset="0"/>
              </a:rPr>
              <a:t> </a:t>
            </a:r>
            <a:r>
              <a:rPr lang="en-US" sz="2700" dirty="0">
                <a:latin typeface="Calibri" panose="020F0502020204030204" pitchFamily="34" charset="0"/>
                <a:ea typeface="Calibri" panose="020F0502020204030204" pitchFamily="34" charset="0"/>
                <a:cs typeface="Arial" panose="020B0604020202020204" pitchFamily="34" charset="0"/>
              </a:rPr>
              <a:t>USD</a:t>
            </a:r>
            <a:endParaRPr lang="en-US" sz="2700" dirty="0"/>
          </a:p>
        </p:txBody>
      </p:sp>
      <p:sp>
        <p:nvSpPr>
          <p:cNvPr id="25" name="Rectangle 24"/>
          <p:cNvSpPr/>
          <p:nvPr/>
        </p:nvSpPr>
        <p:spPr>
          <a:xfrm>
            <a:off x="7988247" y="2147615"/>
            <a:ext cx="2613216" cy="507831"/>
          </a:xfrm>
          <a:prstGeom prst="rect">
            <a:avLst/>
          </a:prstGeom>
        </p:spPr>
        <p:txBody>
          <a:bodyPr wrap="none">
            <a:spAutoFit/>
          </a:bodyPr>
          <a:lstStyle/>
          <a:p>
            <a:r>
              <a:rPr lang="en-US" sz="2700" dirty="0"/>
              <a:t>12.15</a:t>
            </a:r>
            <a:r>
              <a:rPr lang="en-US" sz="2700" dirty="0">
                <a:latin typeface="Calibri" panose="020F0502020204030204" pitchFamily="34" charset="0"/>
                <a:ea typeface="Calibri" panose="020F0502020204030204" pitchFamily="34" charset="0"/>
                <a:cs typeface="Arial" panose="020B0604020202020204" pitchFamily="34" charset="0"/>
              </a:rPr>
              <a:t> Billion</a:t>
            </a:r>
            <a:r>
              <a:rPr lang="ar-JO" sz="2700" dirty="0">
                <a:latin typeface="Calibri" panose="020F0502020204030204" pitchFamily="34" charset="0"/>
                <a:ea typeface="Calibri" panose="020F0502020204030204" pitchFamily="34" charset="0"/>
                <a:cs typeface="Arial" panose="020B0604020202020204" pitchFamily="34" charset="0"/>
              </a:rPr>
              <a:t> </a:t>
            </a:r>
            <a:r>
              <a:rPr lang="en-US" sz="2700" dirty="0">
                <a:latin typeface="Calibri" panose="020F0502020204030204" pitchFamily="34" charset="0"/>
                <a:ea typeface="Calibri" panose="020F0502020204030204" pitchFamily="34" charset="0"/>
                <a:cs typeface="Arial" panose="020B0604020202020204" pitchFamily="34" charset="0"/>
              </a:rPr>
              <a:t>USD</a:t>
            </a:r>
            <a:endParaRPr lang="en-US" sz="2700" dirty="0"/>
          </a:p>
        </p:txBody>
      </p:sp>
      <p:sp>
        <p:nvSpPr>
          <p:cNvPr id="26" name="Rectangle 25"/>
          <p:cNvSpPr/>
          <p:nvPr/>
        </p:nvSpPr>
        <p:spPr>
          <a:xfrm>
            <a:off x="13381586" y="2081449"/>
            <a:ext cx="2438488" cy="507831"/>
          </a:xfrm>
          <a:prstGeom prst="rect">
            <a:avLst/>
          </a:prstGeom>
        </p:spPr>
        <p:txBody>
          <a:bodyPr wrap="none">
            <a:spAutoFit/>
          </a:bodyPr>
          <a:lstStyle/>
          <a:p>
            <a:r>
              <a:rPr lang="en-US" sz="2700" dirty="0"/>
              <a:t>27.8</a:t>
            </a:r>
            <a:r>
              <a:rPr lang="en-US" sz="2700" dirty="0">
                <a:latin typeface="Calibri" panose="020F0502020204030204" pitchFamily="34" charset="0"/>
                <a:ea typeface="Calibri" panose="020F0502020204030204" pitchFamily="34" charset="0"/>
                <a:cs typeface="Arial" panose="020B0604020202020204" pitchFamily="34" charset="0"/>
              </a:rPr>
              <a:t> Billion</a:t>
            </a:r>
            <a:r>
              <a:rPr lang="ar-JO" sz="2700" dirty="0">
                <a:latin typeface="Calibri" panose="020F0502020204030204" pitchFamily="34" charset="0"/>
                <a:ea typeface="Calibri" panose="020F0502020204030204" pitchFamily="34" charset="0"/>
                <a:cs typeface="Arial" panose="020B0604020202020204" pitchFamily="34" charset="0"/>
              </a:rPr>
              <a:t> </a:t>
            </a:r>
            <a:r>
              <a:rPr lang="en-US" sz="2700" dirty="0">
                <a:latin typeface="Calibri" panose="020F0502020204030204" pitchFamily="34" charset="0"/>
                <a:ea typeface="Calibri" panose="020F0502020204030204" pitchFamily="34" charset="0"/>
                <a:cs typeface="Arial" panose="020B0604020202020204" pitchFamily="34" charset="0"/>
              </a:rPr>
              <a:t>USD</a:t>
            </a:r>
            <a:endParaRPr lang="en-US" sz="2700" dirty="0"/>
          </a:p>
        </p:txBody>
      </p:sp>
      <p:sp>
        <p:nvSpPr>
          <p:cNvPr id="27" name="Rectangle 26"/>
          <p:cNvSpPr/>
          <p:nvPr/>
        </p:nvSpPr>
        <p:spPr>
          <a:xfrm>
            <a:off x="13431141" y="4563322"/>
            <a:ext cx="2438488" cy="507831"/>
          </a:xfrm>
          <a:prstGeom prst="rect">
            <a:avLst/>
          </a:prstGeom>
        </p:spPr>
        <p:txBody>
          <a:bodyPr wrap="none">
            <a:spAutoFit/>
          </a:bodyPr>
          <a:lstStyle/>
          <a:p>
            <a:r>
              <a:rPr lang="en-US" sz="2700" dirty="0"/>
              <a:t>18.8</a:t>
            </a:r>
            <a:r>
              <a:rPr lang="en-US" sz="2700" dirty="0">
                <a:latin typeface="Calibri" panose="020F0502020204030204" pitchFamily="34" charset="0"/>
                <a:ea typeface="Calibri" panose="020F0502020204030204" pitchFamily="34" charset="0"/>
                <a:cs typeface="Arial" panose="020B0604020202020204" pitchFamily="34" charset="0"/>
              </a:rPr>
              <a:t> Billion</a:t>
            </a:r>
            <a:r>
              <a:rPr lang="ar-JO" sz="2700" dirty="0">
                <a:latin typeface="Calibri" panose="020F0502020204030204" pitchFamily="34" charset="0"/>
                <a:ea typeface="Calibri" panose="020F0502020204030204" pitchFamily="34" charset="0"/>
                <a:cs typeface="Arial" panose="020B0604020202020204" pitchFamily="34" charset="0"/>
              </a:rPr>
              <a:t> </a:t>
            </a:r>
            <a:r>
              <a:rPr lang="en-US" sz="2700" dirty="0">
                <a:latin typeface="Calibri" panose="020F0502020204030204" pitchFamily="34" charset="0"/>
                <a:ea typeface="Calibri" panose="020F0502020204030204" pitchFamily="34" charset="0"/>
                <a:cs typeface="Arial" panose="020B0604020202020204" pitchFamily="34" charset="0"/>
              </a:rPr>
              <a:t>USD</a:t>
            </a:r>
            <a:endParaRPr lang="en-US" sz="2700" dirty="0"/>
          </a:p>
        </p:txBody>
      </p:sp>
      <p:sp>
        <p:nvSpPr>
          <p:cNvPr id="28" name="Rectangle 27"/>
          <p:cNvSpPr/>
          <p:nvPr/>
        </p:nvSpPr>
        <p:spPr>
          <a:xfrm>
            <a:off x="12707537" y="6064745"/>
            <a:ext cx="4295535" cy="507831"/>
          </a:xfrm>
          <a:prstGeom prst="rect">
            <a:avLst/>
          </a:prstGeom>
        </p:spPr>
        <p:txBody>
          <a:bodyPr wrap="none">
            <a:spAutoFit/>
          </a:bodyPr>
          <a:lstStyle/>
          <a:p>
            <a:r>
              <a:rPr lang="en-US" sz="2700" b="1" dirty="0">
                <a:latin typeface="Calibri" panose="020F0502020204030204" pitchFamily="34" charset="0"/>
                <a:ea typeface="Calibri" panose="020F0502020204030204" pitchFamily="34" charset="0"/>
                <a:cs typeface="Arial" panose="020B0604020202020204" pitchFamily="34" charset="0"/>
              </a:rPr>
              <a:t>Online Book services Market</a:t>
            </a:r>
            <a:endParaRPr lang="en-US" sz="2700" dirty="0"/>
          </a:p>
        </p:txBody>
      </p:sp>
      <p:sp>
        <p:nvSpPr>
          <p:cNvPr id="31" name="Oval 30">
            <a:hlinkClick r:id="rId2" action="ppaction://hlinksldjump"/>
            <a:extLst>
              <a:ext uri="{FF2B5EF4-FFF2-40B4-BE49-F238E27FC236}">
                <a16:creationId xmlns:a16="http://schemas.microsoft.com/office/drawing/2014/main" id="{56068B24-4C4A-0B11-3445-BE040617038B}"/>
              </a:ext>
            </a:extLst>
          </p:cNvPr>
          <p:cNvSpPr/>
          <p:nvPr/>
        </p:nvSpPr>
        <p:spPr>
          <a:xfrm>
            <a:off x="17116295" y="7057732"/>
            <a:ext cx="1171706" cy="3222986"/>
          </a:xfrm>
          <a:prstGeom prst="ellipse">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560331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750" fill="hold"/>
                                        <p:tgtEl>
                                          <p:spTgt spid="4"/>
                                        </p:tgtEl>
                                        <p:attrNameLst>
                                          <p:attrName>ppt_w</p:attrName>
                                        </p:attrNameLst>
                                      </p:cBhvr>
                                      <p:tavLst>
                                        <p:tav tm="0">
                                          <p:val>
                                            <p:fltVal val="0"/>
                                          </p:val>
                                        </p:tav>
                                        <p:tav tm="100000">
                                          <p:val>
                                            <p:strVal val="#ppt_w"/>
                                          </p:val>
                                        </p:tav>
                                      </p:tavLst>
                                    </p:anim>
                                    <p:anim calcmode="lin" valueType="num">
                                      <p:cBhvr>
                                        <p:cTn id="18" dur="750" fill="hold"/>
                                        <p:tgtEl>
                                          <p:spTgt spid="4"/>
                                        </p:tgtEl>
                                        <p:attrNameLst>
                                          <p:attrName>ppt_h</p:attrName>
                                        </p:attrNameLst>
                                      </p:cBhvr>
                                      <p:tavLst>
                                        <p:tav tm="0">
                                          <p:val>
                                            <p:fltVal val="0"/>
                                          </p:val>
                                        </p:tav>
                                        <p:tav tm="100000">
                                          <p:val>
                                            <p:strVal val="#ppt_h"/>
                                          </p:val>
                                        </p:tav>
                                      </p:tavLst>
                                    </p:anim>
                                    <p:animEffect transition="in" filter="fade">
                                      <p:cBhvr>
                                        <p:cTn id="19" dur="75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750" fill="hold"/>
                                        <p:tgtEl>
                                          <p:spTgt spid="5"/>
                                        </p:tgtEl>
                                        <p:attrNameLst>
                                          <p:attrName>ppt_w</p:attrName>
                                        </p:attrNameLst>
                                      </p:cBhvr>
                                      <p:tavLst>
                                        <p:tav tm="0">
                                          <p:val>
                                            <p:fltVal val="0"/>
                                          </p:val>
                                        </p:tav>
                                        <p:tav tm="100000">
                                          <p:val>
                                            <p:strVal val="#ppt_w"/>
                                          </p:val>
                                        </p:tav>
                                      </p:tavLst>
                                    </p:anim>
                                    <p:anim calcmode="lin" valueType="num">
                                      <p:cBhvr>
                                        <p:cTn id="23" dur="750" fill="hold"/>
                                        <p:tgtEl>
                                          <p:spTgt spid="5"/>
                                        </p:tgtEl>
                                        <p:attrNameLst>
                                          <p:attrName>ppt_h</p:attrName>
                                        </p:attrNameLst>
                                      </p:cBhvr>
                                      <p:tavLst>
                                        <p:tav tm="0">
                                          <p:val>
                                            <p:fltVal val="0"/>
                                          </p:val>
                                        </p:tav>
                                        <p:tav tm="100000">
                                          <p:val>
                                            <p:strVal val="#ppt_h"/>
                                          </p:val>
                                        </p:tav>
                                      </p:tavLst>
                                    </p:anim>
                                    <p:animEffect transition="in" filter="fade">
                                      <p:cBhvr>
                                        <p:cTn id="24" dur="75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750" fill="hold"/>
                                        <p:tgtEl>
                                          <p:spTgt spid="6"/>
                                        </p:tgtEl>
                                        <p:attrNameLst>
                                          <p:attrName>ppt_w</p:attrName>
                                        </p:attrNameLst>
                                      </p:cBhvr>
                                      <p:tavLst>
                                        <p:tav tm="0">
                                          <p:val>
                                            <p:fltVal val="0"/>
                                          </p:val>
                                        </p:tav>
                                        <p:tav tm="100000">
                                          <p:val>
                                            <p:strVal val="#ppt_w"/>
                                          </p:val>
                                        </p:tav>
                                      </p:tavLst>
                                    </p:anim>
                                    <p:anim calcmode="lin" valueType="num">
                                      <p:cBhvr>
                                        <p:cTn id="28" dur="750" fill="hold"/>
                                        <p:tgtEl>
                                          <p:spTgt spid="6"/>
                                        </p:tgtEl>
                                        <p:attrNameLst>
                                          <p:attrName>ppt_h</p:attrName>
                                        </p:attrNameLst>
                                      </p:cBhvr>
                                      <p:tavLst>
                                        <p:tav tm="0">
                                          <p:val>
                                            <p:fltVal val="0"/>
                                          </p:val>
                                        </p:tav>
                                        <p:tav tm="100000">
                                          <p:val>
                                            <p:strVal val="#ppt_h"/>
                                          </p:val>
                                        </p:tav>
                                      </p:tavLst>
                                    </p:anim>
                                    <p:animEffect transition="in" filter="fade">
                                      <p:cBhvr>
                                        <p:cTn id="29" dur="75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750" fill="hold"/>
                                        <p:tgtEl>
                                          <p:spTgt spid="7"/>
                                        </p:tgtEl>
                                        <p:attrNameLst>
                                          <p:attrName>ppt_w</p:attrName>
                                        </p:attrNameLst>
                                      </p:cBhvr>
                                      <p:tavLst>
                                        <p:tav tm="0">
                                          <p:val>
                                            <p:fltVal val="0"/>
                                          </p:val>
                                        </p:tav>
                                        <p:tav tm="100000">
                                          <p:val>
                                            <p:strVal val="#ppt_w"/>
                                          </p:val>
                                        </p:tav>
                                      </p:tavLst>
                                    </p:anim>
                                    <p:anim calcmode="lin" valueType="num">
                                      <p:cBhvr>
                                        <p:cTn id="33" dur="750" fill="hold"/>
                                        <p:tgtEl>
                                          <p:spTgt spid="7"/>
                                        </p:tgtEl>
                                        <p:attrNameLst>
                                          <p:attrName>ppt_h</p:attrName>
                                        </p:attrNameLst>
                                      </p:cBhvr>
                                      <p:tavLst>
                                        <p:tav tm="0">
                                          <p:val>
                                            <p:fltVal val="0"/>
                                          </p:val>
                                        </p:tav>
                                        <p:tav tm="100000">
                                          <p:val>
                                            <p:strVal val="#ppt_h"/>
                                          </p:val>
                                        </p:tav>
                                      </p:tavLst>
                                    </p:anim>
                                    <p:animEffect transition="in" filter="fade">
                                      <p:cBhvr>
                                        <p:cTn id="34" dur="75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750" fill="hold"/>
                                        <p:tgtEl>
                                          <p:spTgt spid="8"/>
                                        </p:tgtEl>
                                        <p:attrNameLst>
                                          <p:attrName>ppt_w</p:attrName>
                                        </p:attrNameLst>
                                      </p:cBhvr>
                                      <p:tavLst>
                                        <p:tav tm="0">
                                          <p:val>
                                            <p:fltVal val="0"/>
                                          </p:val>
                                        </p:tav>
                                        <p:tav tm="100000">
                                          <p:val>
                                            <p:strVal val="#ppt_w"/>
                                          </p:val>
                                        </p:tav>
                                      </p:tavLst>
                                    </p:anim>
                                    <p:anim calcmode="lin" valueType="num">
                                      <p:cBhvr>
                                        <p:cTn id="38" dur="750" fill="hold"/>
                                        <p:tgtEl>
                                          <p:spTgt spid="8"/>
                                        </p:tgtEl>
                                        <p:attrNameLst>
                                          <p:attrName>ppt_h</p:attrName>
                                        </p:attrNameLst>
                                      </p:cBhvr>
                                      <p:tavLst>
                                        <p:tav tm="0">
                                          <p:val>
                                            <p:fltVal val="0"/>
                                          </p:val>
                                        </p:tav>
                                        <p:tav tm="100000">
                                          <p:val>
                                            <p:strVal val="#ppt_h"/>
                                          </p:val>
                                        </p:tav>
                                      </p:tavLst>
                                    </p:anim>
                                    <p:animEffect transition="in" filter="fade">
                                      <p:cBhvr>
                                        <p:cTn id="39" dur="75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750" fill="hold"/>
                                        <p:tgtEl>
                                          <p:spTgt spid="10"/>
                                        </p:tgtEl>
                                        <p:attrNameLst>
                                          <p:attrName>ppt_w</p:attrName>
                                        </p:attrNameLst>
                                      </p:cBhvr>
                                      <p:tavLst>
                                        <p:tav tm="0">
                                          <p:val>
                                            <p:fltVal val="0"/>
                                          </p:val>
                                        </p:tav>
                                        <p:tav tm="100000">
                                          <p:val>
                                            <p:strVal val="#ppt_w"/>
                                          </p:val>
                                        </p:tav>
                                      </p:tavLst>
                                    </p:anim>
                                    <p:anim calcmode="lin" valueType="num">
                                      <p:cBhvr>
                                        <p:cTn id="48" dur="750" fill="hold"/>
                                        <p:tgtEl>
                                          <p:spTgt spid="10"/>
                                        </p:tgtEl>
                                        <p:attrNameLst>
                                          <p:attrName>ppt_h</p:attrName>
                                        </p:attrNameLst>
                                      </p:cBhvr>
                                      <p:tavLst>
                                        <p:tav tm="0">
                                          <p:val>
                                            <p:fltVal val="0"/>
                                          </p:val>
                                        </p:tav>
                                        <p:tav tm="100000">
                                          <p:val>
                                            <p:strVal val="#ppt_h"/>
                                          </p:val>
                                        </p:tav>
                                      </p:tavLst>
                                    </p:anim>
                                    <p:animEffect transition="in" filter="fade">
                                      <p:cBhvr>
                                        <p:cTn id="49" dur="75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750" fill="hold"/>
                                        <p:tgtEl>
                                          <p:spTgt spid="11"/>
                                        </p:tgtEl>
                                        <p:attrNameLst>
                                          <p:attrName>ppt_w</p:attrName>
                                        </p:attrNameLst>
                                      </p:cBhvr>
                                      <p:tavLst>
                                        <p:tav tm="0">
                                          <p:val>
                                            <p:fltVal val="0"/>
                                          </p:val>
                                        </p:tav>
                                        <p:tav tm="100000">
                                          <p:val>
                                            <p:strVal val="#ppt_w"/>
                                          </p:val>
                                        </p:tav>
                                      </p:tavLst>
                                    </p:anim>
                                    <p:anim calcmode="lin" valueType="num">
                                      <p:cBhvr>
                                        <p:cTn id="53" dur="750" fill="hold"/>
                                        <p:tgtEl>
                                          <p:spTgt spid="11"/>
                                        </p:tgtEl>
                                        <p:attrNameLst>
                                          <p:attrName>ppt_h</p:attrName>
                                        </p:attrNameLst>
                                      </p:cBhvr>
                                      <p:tavLst>
                                        <p:tav tm="0">
                                          <p:val>
                                            <p:fltVal val="0"/>
                                          </p:val>
                                        </p:tav>
                                        <p:tav tm="100000">
                                          <p:val>
                                            <p:strVal val="#ppt_h"/>
                                          </p:val>
                                        </p:tav>
                                      </p:tavLst>
                                    </p:anim>
                                    <p:animEffect transition="in" filter="fade">
                                      <p:cBhvr>
                                        <p:cTn id="54" dur="750"/>
                                        <p:tgtEl>
                                          <p:spTgt spid="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750" fill="hold"/>
                                        <p:tgtEl>
                                          <p:spTgt spid="12"/>
                                        </p:tgtEl>
                                        <p:attrNameLst>
                                          <p:attrName>ppt_w</p:attrName>
                                        </p:attrNameLst>
                                      </p:cBhvr>
                                      <p:tavLst>
                                        <p:tav tm="0">
                                          <p:val>
                                            <p:fltVal val="0"/>
                                          </p:val>
                                        </p:tav>
                                        <p:tav tm="100000">
                                          <p:val>
                                            <p:strVal val="#ppt_w"/>
                                          </p:val>
                                        </p:tav>
                                      </p:tavLst>
                                    </p:anim>
                                    <p:anim calcmode="lin" valueType="num">
                                      <p:cBhvr>
                                        <p:cTn id="58" dur="750" fill="hold"/>
                                        <p:tgtEl>
                                          <p:spTgt spid="12"/>
                                        </p:tgtEl>
                                        <p:attrNameLst>
                                          <p:attrName>ppt_h</p:attrName>
                                        </p:attrNameLst>
                                      </p:cBhvr>
                                      <p:tavLst>
                                        <p:tav tm="0">
                                          <p:val>
                                            <p:fltVal val="0"/>
                                          </p:val>
                                        </p:tav>
                                        <p:tav tm="100000">
                                          <p:val>
                                            <p:strVal val="#ppt_h"/>
                                          </p:val>
                                        </p:tav>
                                      </p:tavLst>
                                    </p:anim>
                                    <p:animEffect transition="in" filter="fade">
                                      <p:cBhvr>
                                        <p:cTn id="59" dur="750"/>
                                        <p:tgtEl>
                                          <p:spTgt spid="1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750" fill="hold"/>
                                        <p:tgtEl>
                                          <p:spTgt spid="13"/>
                                        </p:tgtEl>
                                        <p:attrNameLst>
                                          <p:attrName>ppt_w</p:attrName>
                                        </p:attrNameLst>
                                      </p:cBhvr>
                                      <p:tavLst>
                                        <p:tav tm="0">
                                          <p:val>
                                            <p:fltVal val="0"/>
                                          </p:val>
                                        </p:tav>
                                        <p:tav tm="100000">
                                          <p:val>
                                            <p:strVal val="#ppt_w"/>
                                          </p:val>
                                        </p:tav>
                                      </p:tavLst>
                                    </p:anim>
                                    <p:anim calcmode="lin" valueType="num">
                                      <p:cBhvr>
                                        <p:cTn id="63" dur="750" fill="hold"/>
                                        <p:tgtEl>
                                          <p:spTgt spid="13"/>
                                        </p:tgtEl>
                                        <p:attrNameLst>
                                          <p:attrName>ppt_h</p:attrName>
                                        </p:attrNameLst>
                                      </p:cBhvr>
                                      <p:tavLst>
                                        <p:tav tm="0">
                                          <p:val>
                                            <p:fltVal val="0"/>
                                          </p:val>
                                        </p:tav>
                                        <p:tav tm="100000">
                                          <p:val>
                                            <p:strVal val="#ppt_h"/>
                                          </p:val>
                                        </p:tav>
                                      </p:tavLst>
                                    </p:anim>
                                    <p:animEffect transition="in" filter="fade">
                                      <p:cBhvr>
                                        <p:cTn id="64" dur="750"/>
                                        <p:tgtEl>
                                          <p:spTgt spid="1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750" fill="hold"/>
                                        <p:tgtEl>
                                          <p:spTgt spid="14"/>
                                        </p:tgtEl>
                                        <p:attrNameLst>
                                          <p:attrName>ppt_w</p:attrName>
                                        </p:attrNameLst>
                                      </p:cBhvr>
                                      <p:tavLst>
                                        <p:tav tm="0">
                                          <p:val>
                                            <p:fltVal val="0"/>
                                          </p:val>
                                        </p:tav>
                                        <p:tav tm="100000">
                                          <p:val>
                                            <p:strVal val="#ppt_w"/>
                                          </p:val>
                                        </p:tav>
                                      </p:tavLst>
                                    </p:anim>
                                    <p:anim calcmode="lin" valueType="num">
                                      <p:cBhvr>
                                        <p:cTn id="68" dur="750" fill="hold"/>
                                        <p:tgtEl>
                                          <p:spTgt spid="14"/>
                                        </p:tgtEl>
                                        <p:attrNameLst>
                                          <p:attrName>ppt_h</p:attrName>
                                        </p:attrNameLst>
                                      </p:cBhvr>
                                      <p:tavLst>
                                        <p:tav tm="0">
                                          <p:val>
                                            <p:fltVal val="0"/>
                                          </p:val>
                                        </p:tav>
                                        <p:tav tm="100000">
                                          <p:val>
                                            <p:strVal val="#ppt_h"/>
                                          </p:val>
                                        </p:tav>
                                      </p:tavLst>
                                    </p:anim>
                                    <p:animEffect transition="in" filter="fade">
                                      <p:cBhvr>
                                        <p:cTn id="69" dur="750"/>
                                        <p:tgtEl>
                                          <p:spTgt spid="1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750" fill="hold"/>
                                        <p:tgtEl>
                                          <p:spTgt spid="15"/>
                                        </p:tgtEl>
                                        <p:attrNameLst>
                                          <p:attrName>ppt_w</p:attrName>
                                        </p:attrNameLst>
                                      </p:cBhvr>
                                      <p:tavLst>
                                        <p:tav tm="0">
                                          <p:val>
                                            <p:fltVal val="0"/>
                                          </p:val>
                                        </p:tav>
                                        <p:tav tm="100000">
                                          <p:val>
                                            <p:strVal val="#ppt_w"/>
                                          </p:val>
                                        </p:tav>
                                      </p:tavLst>
                                    </p:anim>
                                    <p:anim calcmode="lin" valueType="num">
                                      <p:cBhvr>
                                        <p:cTn id="73" dur="750" fill="hold"/>
                                        <p:tgtEl>
                                          <p:spTgt spid="15"/>
                                        </p:tgtEl>
                                        <p:attrNameLst>
                                          <p:attrName>ppt_h</p:attrName>
                                        </p:attrNameLst>
                                      </p:cBhvr>
                                      <p:tavLst>
                                        <p:tav tm="0">
                                          <p:val>
                                            <p:fltVal val="0"/>
                                          </p:val>
                                        </p:tav>
                                        <p:tav tm="100000">
                                          <p:val>
                                            <p:strVal val="#ppt_h"/>
                                          </p:val>
                                        </p:tav>
                                      </p:tavLst>
                                    </p:anim>
                                    <p:animEffect transition="in" filter="fade">
                                      <p:cBhvr>
                                        <p:cTn id="74" dur="750"/>
                                        <p:tgtEl>
                                          <p:spTgt spid="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750" fill="hold"/>
                                        <p:tgtEl>
                                          <p:spTgt spid="16"/>
                                        </p:tgtEl>
                                        <p:attrNameLst>
                                          <p:attrName>ppt_w</p:attrName>
                                        </p:attrNameLst>
                                      </p:cBhvr>
                                      <p:tavLst>
                                        <p:tav tm="0">
                                          <p:val>
                                            <p:fltVal val="0"/>
                                          </p:val>
                                        </p:tav>
                                        <p:tav tm="100000">
                                          <p:val>
                                            <p:strVal val="#ppt_w"/>
                                          </p:val>
                                        </p:tav>
                                      </p:tavLst>
                                    </p:anim>
                                    <p:anim calcmode="lin" valueType="num">
                                      <p:cBhvr>
                                        <p:cTn id="78" dur="750" fill="hold"/>
                                        <p:tgtEl>
                                          <p:spTgt spid="16"/>
                                        </p:tgtEl>
                                        <p:attrNameLst>
                                          <p:attrName>ppt_h</p:attrName>
                                        </p:attrNameLst>
                                      </p:cBhvr>
                                      <p:tavLst>
                                        <p:tav tm="0">
                                          <p:val>
                                            <p:fltVal val="0"/>
                                          </p:val>
                                        </p:tav>
                                        <p:tav tm="100000">
                                          <p:val>
                                            <p:strVal val="#ppt_h"/>
                                          </p:val>
                                        </p:tav>
                                      </p:tavLst>
                                    </p:anim>
                                    <p:animEffect transition="in" filter="fade">
                                      <p:cBhvr>
                                        <p:cTn id="79" dur="750"/>
                                        <p:tgtEl>
                                          <p:spTgt spid="1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p:cTn id="82" dur="750" fill="hold"/>
                                        <p:tgtEl>
                                          <p:spTgt spid="17"/>
                                        </p:tgtEl>
                                        <p:attrNameLst>
                                          <p:attrName>ppt_w</p:attrName>
                                        </p:attrNameLst>
                                      </p:cBhvr>
                                      <p:tavLst>
                                        <p:tav tm="0">
                                          <p:val>
                                            <p:fltVal val="0"/>
                                          </p:val>
                                        </p:tav>
                                        <p:tav tm="100000">
                                          <p:val>
                                            <p:strVal val="#ppt_w"/>
                                          </p:val>
                                        </p:tav>
                                      </p:tavLst>
                                    </p:anim>
                                    <p:anim calcmode="lin" valueType="num">
                                      <p:cBhvr>
                                        <p:cTn id="83" dur="750" fill="hold"/>
                                        <p:tgtEl>
                                          <p:spTgt spid="17"/>
                                        </p:tgtEl>
                                        <p:attrNameLst>
                                          <p:attrName>ppt_h</p:attrName>
                                        </p:attrNameLst>
                                      </p:cBhvr>
                                      <p:tavLst>
                                        <p:tav tm="0">
                                          <p:val>
                                            <p:fltVal val="0"/>
                                          </p:val>
                                        </p:tav>
                                        <p:tav tm="100000">
                                          <p:val>
                                            <p:strVal val="#ppt_h"/>
                                          </p:val>
                                        </p:tav>
                                      </p:tavLst>
                                    </p:anim>
                                    <p:animEffect transition="in" filter="fade">
                                      <p:cBhvr>
                                        <p:cTn id="84" dur="750"/>
                                        <p:tgtEl>
                                          <p:spTgt spid="1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p:cTn id="87" dur="750" fill="hold"/>
                                        <p:tgtEl>
                                          <p:spTgt spid="18"/>
                                        </p:tgtEl>
                                        <p:attrNameLst>
                                          <p:attrName>ppt_w</p:attrName>
                                        </p:attrNameLst>
                                      </p:cBhvr>
                                      <p:tavLst>
                                        <p:tav tm="0">
                                          <p:val>
                                            <p:fltVal val="0"/>
                                          </p:val>
                                        </p:tav>
                                        <p:tav tm="100000">
                                          <p:val>
                                            <p:strVal val="#ppt_w"/>
                                          </p:val>
                                        </p:tav>
                                      </p:tavLst>
                                    </p:anim>
                                    <p:anim calcmode="lin" valueType="num">
                                      <p:cBhvr>
                                        <p:cTn id="88" dur="750" fill="hold"/>
                                        <p:tgtEl>
                                          <p:spTgt spid="18"/>
                                        </p:tgtEl>
                                        <p:attrNameLst>
                                          <p:attrName>ppt_h</p:attrName>
                                        </p:attrNameLst>
                                      </p:cBhvr>
                                      <p:tavLst>
                                        <p:tav tm="0">
                                          <p:val>
                                            <p:fltVal val="0"/>
                                          </p:val>
                                        </p:tav>
                                        <p:tav tm="100000">
                                          <p:val>
                                            <p:strVal val="#ppt_h"/>
                                          </p:val>
                                        </p:tav>
                                      </p:tavLst>
                                    </p:anim>
                                    <p:animEffect transition="in" filter="fade">
                                      <p:cBhvr>
                                        <p:cTn id="89" dur="750"/>
                                        <p:tgtEl>
                                          <p:spTgt spid="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p:cTn id="92" dur="750" fill="hold"/>
                                        <p:tgtEl>
                                          <p:spTgt spid="19"/>
                                        </p:tgtEl>
                                        <p:attrNameLst>
                                          <p:attrName>ppt_w</p:attrName>
                                        </p:attrNameLst>
                                      </p:cBhvr>
                                      <p:tavLst>
                                        <p:tav tm="0">
                                          <p:val>
                                            <p:fltVal val="0"/>
                                          </p:val>
                                        </p:tav>
                                        <p:tav tm="100000">
                                          <p:val>
                                            <p:strVal val="#ppt_w"/>
                                          </p:val>
                                        </p:tav>
                                      </p:tavLst>
                                    </p:anim>
                                    <p:anim calcmode="lin" valueType="num">
                                      <p:cBhvr>
                                        <p:cTn id="93" dur="750" fill="hold"/>
                                        <p:tgtEl>
                                          <p:spTgt spid="19"/>
                                        </p:tgtEl>
                                        <p:attrNameLst>
                                          <p:attrName>ppt_h</p:attrName>
                                        </p:attrNameLst>
                                      </p:cBhvr>
                                      <p:tavLst>
                                        <p:tav tm="0">
                                          <p:val>
                                            <p:fltVal val="0"/>
                                          </p:val>
                                        </p:tav>
                                        <p:tav tm="100000">
                                          <p:val>
                                            <p:strVal val="#ppt_h"/>
                                          </p:val>
                                        </p:tav>
                                      </p:tavLst>
                                    </p:anim>
                                    <p:animEffect transition="in" filter="fade">
                                      <p:cBhvr>
                                        <p:cTn id="94" dur="750"/>
                                        <p:tgtEl>
                                          <p:spTgt spid="1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p:cTn id="97" dur="750" fill="hold"/>
                                        <p:tgtEl>
                                          <p:spTgt spid="20"/>
                                        </p:tgtEl>
                                        <p:attrNameLst>
                                          <p:attrName>ppt_w</p:attrName>
                                        </p:attrNameLst>
                                      </p:cBhvr>
                                      <p:tavLst>
                                        <p:tav tm="0">
                                          <p:val>
                                            <p:fltVal val="0"/>
                                          </p:val>
                                        </p:tav>
                                        <p:tav tm="100000">
                                          <p:val>
                                            <p:strVal val="#ppt_w"/>
                                          </p:val>
                                        </p:tav>
                                      </p:tavLst>
                                    </p:anim>
                                    <p:anim calcmode="lin" valueType="num">
                                      <p:cBhvr>
                                        <p:cTn id="98" dur="750" fill="hold"/>
                                        <p:tgtEl>
                                          <p:spTgt spid="20"/>
                                        </p:tgtEl>
                                        <p:attrNameLst>
                                          <p:attrName>ppt_h</p:attrName>
                                        </p:attrNameLst>
                                      </p:cBhvr>
                                      <p:tavLst>
                                        <p:tav tm="0">
                                          <p:val>
                                            <p:fltVal val="0"/>
                                          </p:val>
                                        </p:tav>
                                        <p:tav tm="100000">
                                          <p:val>
                                            <p:strVal val="#ppt_h"/>
                                          </p:val>
                                        </p:tav>
                                      </p:tavLst>
                                    </p:anim>
                                    <p:animEffect transition="in" filter="fade">
                                      <p:cBhvr>
                                        <p:cTn id="99" dur="750"/>
                                        <p:tgtEl>
                                          <p:spTgt spid="2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750" fill="hold"/>
                                        <p:tgtEl>
                                          <p:spTgt spid="21"/>
                                        </p:tgtEl>
                                        <p:attrNameLst>
                                          <p:attrName>ppt_w</p:attrName>
                                        </p:attrNameLst>
                                      </p:cBhvr>
                                      <p:tavLst>
                                        <p:tav tm="0">
                                          <p:val>
                                            <p:fltVal val="0"/>
                                          </p:val>
                                        </p:tav>
                                        <p:tav tm="100000">
                                          <p:val>
                                            <p:strVal val="#ppt_w"/>
                                          </p:val>
                                        </p:tav>
                                      </p:tavLst>
                                    </p:anim>
                                    <p:anim calcmode="lin" valueType="num">
                                      <p:cBhvr>
                                        <p:cTn id="103" dur="750" fill="hold"/>
                                        <p:tgtEl>
                                          <p:spTgt spid="21"/>
                                        </p:tgtEl>
                                        <p:attrNameLst>
                                          <p:attrName>ppt_h</p:attrName>
                                        </p:attrNameLst>
                                      </p:cBhvr>
                                      <p:tavLst>
                                        <p:tav tm="0">
                                          <p:val>
                                            <p:fltVal val="0"/>
                                          </p:val>
                                        </p:tav>
                                        <p:tav tm="100000">
                                          <p:val>
                                            <p:strVal val="#ppt_h"/>
                                          </p:val>
                                        </p:tav>
                                      </p:tavLst>
                                    </p:anim>
                                    <p:animEffect transition="in" filter="fade">
                                      <p:cBhvr>
                                        <p:cTn id="104" dur="750"/>
                                        <p:tgtEl>
                                          <p:spTgt spid="2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750" fill="hold"/>
                                        <p:tgtEl>
                                          <p:spTgt spid="22"/>
                                        </p:tgtEl>
                                        <p:attrNameLst>
                                          <p:attrName>ppt_w</p:attrName>
                                        </p:attrNameLst>
                                      </p:cBhvr>
                                      <p:tavLst>
                                        <p:tav tm="0">
                                          <p:val>
                                            <p:fltVal val="0"/>
                                          </p:val>
                                        </p:tav>
                                        <p:tav tm="100000">
                                          <p:val>
                                            <p:strVal val="#ppt_w"/>
                                          </p:val>
                                        </p:tav>
                                      </p:tavLst>
                                    </p:anim>
                                    <p:anim calcmode="lin" valueType="num">
                                      <p:cBhvr>
                                        <p:cTn id="108" dur="750" fill="hold"/>
                                        <p:tgtEl>
                                          <p:spTgt spid="22"/>
                                        </p:tgtEl>
                                        <p:attrNameLst>
                                          <p:attrName>ppt_h</p:attrName>
                                        </p:attrNameLst>
                                      </p:cBhvr>
                                      <p:tavLst>
                                        <p:tav tm="0">
                                          <p:val>
                                            <p:fltVal val="0"/>
                                          </p:val>
                                        </p:tav>
                                        <p:tav tm="100000">
                                          <p:val>
                                            <p:strVal val="#ppt_h"/>
                                          </p:val>
                                        </p:tav>
                                      </p:tavLst>
                                    </p:anim>
                                    <p:animEffect transition="in" filter="fade">
                                      <p:cBhvr>
                                        <p:cTn id="109" dur="750"/>
                                        <p:tgtEl>
                                          <p:spTgt spid="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750" fill="hold"/>
                                        <p:tgtEl>
                                          <p:spTgt spid="23"/>
                                        </p:tgtEl>
                                        <p:attrNameLst>
                                          <p:attrName>ppt_w</p:attrName>
                                        </p:attrNameLst>
                                      </p:cBhvr>
                                      <p:tavLst>
                                        <p:tav tm="0">
                                          <p:val>
                                            <p:fltVal val="0"/>
                                          </p:val>
                                        </p:tav>
                                        <p:tav tm="100000">
                                          <p:val>
                                            <p:strVal val="#ppt_w"/>
                                          </p:val>
                                        </p:tav>
                                      </p:tavLst>
                                    </p:anim>
                                    <p:anim calcmode="lin" valueType="num">
                                      <p:cBhvr>
                                        <p:cTn id="113" dur="750" fill="hold"/>
                                        <p:tgtEl>
                                          <p:spTgt spid="23"/>
                                        </p:tgtEl>
                                        <p:attrNameLst>
                                          <p:attrName>ppt_h</p:attrName>
                                        </p:attrNameLst>
                                      </p:cBhvr>
                                      <p:tavLst>
                                        <p:tav tm="0">
                                          <p:val>
                                            <p:fltVal val="0"/>
                                          </p:val>
                                        </p:tav>
                                        <p:tav tm="100000">
                                          <p:val>
                                            <p:strVal val="#ppt_h"/>
                                          </p:val>
                                        </p:tav>
                                      </p:tavLst>
                                    </p:anim>
                                    <p:animEffect transition="in" filter="fade">
                                      <p:cBhvr>
                                        <p:cTn id="114" dur="750"/>
                                        <p:tgtEl>
                                          <p:spTgt spid="2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750" fill="hold"/>
                                        <p:tgtEl>
                                          <p:spTgt spid="24"/>
                                        </p:tgtEl>
                                        <p:attrNameLst>
                                          <p:attrName>ppt_w</p:attrName>
                                        </p:attrNameLst>
                                      </p:cBhvr>
                                      <p:tavLst>
                                        <p:tav tm="0">
                                          <p:val>
                                            <p:fltVal val="0"/>
                                          </p:val>
                                        </p:tav>
                                        <p:tav tm="100000">
                                          <p:val>
                                            <p:strVal val="#ppt_w"/>
                                          </p:val>
                                        </p:tav>
                                      </p:tavLst>
                                    </p:anim>
                                    <p:anim calcmode="lin" valueType="num">
                                      <p:cBhvr>
                                        <p:cTn id="118" dur="750" fill="hold"/>
                                        <p:tgtEl>
                                          <p:spTgt spid="24"/>
                                        </p:tgtEl>
                                        <p:attrNameLst>
                                          <p:attrName>ppt_h</p:attrName>
                                        </p:attrNameLst>
                                      </p:cBhvr>
                                      <p:tavLst>
                                        <p:tav tm="0">
                                          <p:val>
                                            <p:fltVal val="0"/>
                                          </p:val>
                                        </p:tav>
                                        <p:tav tm="100000">
                                          <p:val>
                                            <p:strVal val="#ppt_h"/>
                                          </p:val>
                                        </p:tav>
                                      </p:tavLst>
                                    </p:anim>
                                    <p:animEffect transition="in" filter="fade">
                                      <p:cBhvr>
                                        <p:cTn id="119" dur="750"/>
                                        <p:tgtEl>
                                          <p:spTgt spid="2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750" fill="hold"/>
                                        <p:tgtEl>
                                          <p:spTgt spid="25"/>
                                        </p:tgtEl>
                                        <p:attrNameLst>
                                          <p:attrName>ppt_w</p:attrName>
                                        </p:attrNameLst>
                                      </p:cBhvr>
                                      <p:tavLst>
                                        <p:tav tm="0">
                                          <p:val>
                                            <p:fltVal val="0"/>
                                          </p:val>
                                        </p:tav>
                                        <p:tav tm="100000">
                                          <p:val>
                                            <p:strVal val="#ppt_w"/>
                                          </p:val>
                                        </p:tav>
                                      </p:tavLst>
                                    </p:anim>
                                    <p:anim calcmode="lin" valueType="num">
                                      <p:cBhvr>
                                        <p:cTn id="123" dur="750" fill="hold"/>
                                        <p:tgtEl>
                                          <p:spTgt spid="25"/>
                                        </p:tgtEl>
                                        <p:attrNameLst>
                                          <p:attrName>ppt_h</p:attrName>
                                        </p:attrNameLst>
                                      </p:cBhvr>
                                      <p:tavLst>
                                        <p:tav tm="0">
                                          <p:val>
                                            <p:fltVal val="0"/>
                                          </p:val>
                                        </p:tav>
                                        <p:tav tm="100000">
                                          <p:val>
                                            <p:strVal val="#ppt_h"/>
                                          </p:val>
                                        </p:tav>
                                      </p:tavLst>
                                    </p:anim>
                                    <p:animEffect transition="in" filter="fade">
                                      <p:cBhvr>
                                        <p:cTn id="124" dur="750"/>
                                        <p:tgtEl>
                                          <p:spTgt spid="2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750" fill="hold"/>
                                        <p:tgtEl>
                                          <p:spTgt spid="26"/>
                                        </p:tgtEl>
                                        <p:attrNameLst>
                                          <p:attrName>ppt_w</p:attrName>
                                        </p:attrNameLst>
                                      </p:cBhvr>
                                      <p:tavLst>
                                        <p:tav tm="0">
                                          <p:val>
                                            <p:fltVal val="0"/>
                                          </p:val>
                                        </p:tav>
                                        <p:tav tm="100000">
                                          <p:val>
                                            <p:strVal val="#ppt_w"/>
                                          </p:val>
                                        </p:tav>
                                      </p:tavLst>
                                    </p:anim>
                                    <p:anim calcmode="lin" valueType="num">
                                      <p:cBhvr>
                                        <p:cTn id="128" dur="750" fill="hold"/>
                                        <p:tgtEl>
                                          <p:spTgt spid="26"/>
                                        </p:tgtEl>
                                        <p:attrNameLst>
                                          <p:attrName>ppt_h</p:attrName>
                                        </p:attrNameLst>
                                      </p:cBhvr>
                                      <p:tavLst>
                                        <p:tav tm="0">
                                          <p:val>
                                            <p:fltVal val="0"/>
                                          </p:val>
                                        </p:tav>
                                        <p:tav tm="100000">
                                          <p:val>
                                            <p:strVal val="#ppt_h"/>
                                          </p:val>
                                        </p:tav>
                                      </p:tavLst>
                                    </p:anim>
                                    <p:animEffect transition="in" filter="fade">
                                      <p:cBhvr>
                                        <p:cTn id="129" dur="750"/>
                                        <p:tgtEl>
                                          <p:spTgt spid="2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 calcmode="lin" valueType="num">
                                      <p:cBhvr>
                                        <p:cTn id="132" dur="750" fill="hold"/>
                                        <p:tgtEl>
                                          <p:spTgt spid="27"/>
                                        </p:tgtEl>
                                        <p:attrNameLst>
                                          <p:attrName>ppt_w</p:attrName>
                                        </p:attrNameLst>
                                      </p:cBhvr>
                                      <p:tavLst>
                                        <p:tav tm="0">
                                          <p:val>
                                            <p:fltVal val="0"/>
                                          </p:val>
                                        </p:tav>
                                        <p:tav tm="100000">
                                          <p:val>
                                            <p:strVal val="#ppt_w"/>
                                          </p:val>
                                        </p:tav>
                                      </p:tavLst>
                                    </p:anim>
                                    <p:anim calcmode="lin" valueType="num">
                                      <p:cBhvr>
                                        <p:cTn id="133" dur="750" fill="hold"/>
                                        <p:tgtEl>
                                          <p:spTgt spid="27"/>
                                        </p:tgtEl>
                                        <p:attrNameLst>
                                          <p:attrName>ppt_h</p:attrName>
                                        </p:attrNameLst>
                                      </p:cBhvr>
                                      <p:tavLst>
                                        <p:tav tm="0">
                                          <p:val>
                                            <p:fltVal val="0"/>
                                          </p:val>
                                        </p:tav>
                                        <p:tav tm="100000">
                                          <p:val>
                                            <p:strVal val="#ppt_h"/>
                                          </p:val>
                                        </p:tav>
                                      </p:tavLst>
                                    </p:anim>
                                    <p:animEffect transition="in" filter="fade">
                                      <p:cBhvr>
                                        <p:cTn id="134" dur="750"/>
                                        <p:tgtEl>
                                          <p:spTgt spid="2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anim calcmode="lin" valueType="num">
                                      <p:cBhvr>
                                        <p:cTn id="137" dur="750" fill="hold"/>
                                        <p:tgtEl>
                                          <p:spTgt spid="28"/>
                                        </p:tgtEl>
                                        <p:attrNameLst>
                                          <p:attrName>ppt_w</p:attrName>
                                        </p:attrNameLst>
                                      </p:cBhvr>
                                      <p:tavLst>
                                        <p:tav tm="0">
                                          <p:val>
                                            <p:fltVal val="0"/>
                                          </p:val>
                                        </p:tav>
                                        <p:tav tm="100000">
                                          <p:val>
                                            <p:strVal val="#ppt_w"/>
                                          </p:val>
                                        </p:tav>
                                      </p:tavLst>
                                    </p:anim>
                                    <p:anim calcmode="lin" valueType="num">
                                      <p:cBhvr>
                                        <p:cTn id="138" dur="750" fill="hold"/>
                                        <p:tgtEl>
                                          <p:spTgt spid="28"/>
                                        </p:tgtEl>
                                        <p:attrNameLst>
                                          <p:attrName>ppt_h</p:attrName>
                                        </p:attrNameLst>
                                      </p:cBhvr>
                                      <p:tavLst>
                                        <p:tav tm="0">
                                          <p:val>
                                            <p:fltVal val="0"/>
                                          </p:val>
                                        </p:tav>
                                        <p:tav tm="100000">
                                          <p:val>
                                            <p:strVal val="#ppt_h"/>
                                          </p:val>
                                        </p:tav>
                                      </p:tavLst>
                                    </p:anim>
                                    <p:animEffect transition="in" filter="fade">
                                      <p:cBhvr>
                                        <p:cTn id="139" dur="750"/>
                                        <p:tgtEl>
                                          <p:spTgt spid="2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cBhvr>
                                        <p:cTn id="142" dur="750" fill="hold"/>
                                        <p:tgtEl>
                                          <p:spTgt spid="31"/>
                                        </p:tgtEl>
                                        <p:attrNameLst>
                                          <p:attrName>ppt_w</p:attrName>
                                        </p:attrNameLst>
                                      </p:cBhvr>
                                      <p:tavLst>
                                        <p:tav tm="0">
                                          <p:val>
                                            <p:fltVal val="0"/>
                                          </p:val>
                                        </p:tav>
                                        <p:tav tm="100000">
                                          <p:val>
                                            <p:strVal val="#ppt_w"/>
                                          </p:val>
                                        </p:tav>
                                      </p:tavLst>
                                    </p:anim>
                                    <p:anim calcmode="lin" valueType="num">
                                      <p:cBhvr>
                                        <p:cTn id="143" dur="750" fill="hold"/>
                                        <p:tgtEl>
                                          <p:spTgt spid="31"/>
                                        </p:tgtEl>
                                        <p:attrNameLst>
                                          <p:attrName>ppt_h</p:attrName>
                                        </p:attrNameLst>
                                      </p:cBhvr>
                                      <p:tavLst>
                                        <p:tav tm="0">
                                          <p:val>
                                            <p:fltVal val="0"/>
                                          </p:val>
                                        </p:tav>
                                        <p:tav tm="100000">
                                          <p:val>
                                            <p:strVal val="#ppt_h"/>
                                          </p:val>
                                        </p:tav>
                                      </p:tavLst>
                                    </p:anim>
                                    <p:animEffect transition="in" filter="fade">
                                      <p:cBhvr>
                                        <p:cTn id="144"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animBg="1"/>
      <p:bldP spid="11" grpId="0" animBg="1"/>
      <p:bldP spid="12" grpId="0"/>
      <p:bldP spid="13" grpId="0"/>
      <p:bldP spid="14" grpId="0" animBg="1"/>
      <p:bldP spid="15" grpId="0" animBg="1"/>
      <p:bldP spid="16" grpId="0"/>
      <p:bldP spid="17" grpId="0"/>
      <p:bldP spid="18" grpId="0" animBg="1"/>
      <p:bldP spid="19" grpId="0" animBg="1"/>
      <p:bldP spid="20" grpId="0" animBg="1"/>
      <p:bldP spid="21" grpId="0" animBg="1"/>
      <p:bldP spid="22" grpId="0"/>
      <p:bldP spid="23" grpId="0"/>
      <p:bldP spid="24" grpId="0"/>
      <p:bldP spid="25" grpId="0"/>
      <p:bldP spid="26" grpId="0"/>
      <p:bldP spid="27" grpId="0"/>
      <p:bldP spid="28" grpId="0"/>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A0010A3B-A076-4F4E-B4CF-EB2607C0268B}"/>
              </a:ext>
            </a:extLst>
          </p:cNvPr>
          <p:cNvGrpSpPr/>
          <p:nvPr/>
        </p:nvGrpSpPr>
        <p:grpSpPr>
          <a:xfrm>
            <a:off x="10014435" y="3529181"/>
            <a:ext cx="7715250" cy="2348225"/>
            <a:chOff x="6879612" y="2270384"/>
            <a:chExt cx="5143500" cy="1565483"/>
          </a:xfrm>
        </p:grpSpPr>
        <p:sp>
          <p:nvSpPr>
            <p:cNvPr id="21" name="TextBox 20">
              <a:extLst>
                <a:ext uri="{FF2B5EF4-FFF2-40B4-BE49-F238E27FC236}">
                  <a16:creationId xmlns:a16="http://schemas.microsoft.com/office/drawing/2014/main" id="{9E345BBC-45C2-4177-8EB0-87EBD8BF9165}"/>
                </a:ext>
              </a:extLst>
            </p:cNvPr>
            <p:cNvSpPr txBox="1"/>
            <p:nvPr/>
          </p:nvSpPr>
          <p:spPr>
            <a:xfrm>
              <a:off x="6879612" y="3035648"/>
              <a:ext cx="3336926" cy="800219"/>
            </a:xfrm>
            <a:prstGeom prst="rect">
              <a:avLst/>
            </a:prstGeom>
            <a:noFill/>
          </p:spPr>
          <p:txBody>
            <a:bodyPr wrap="square" rtlCol="0">
              <a:spAutoFit/>
            </a:bodyPr>
            <a:lstStyle/>
            <a:p>
              <a:r>
                <a:rPr lang="en-US" sz="3600" i="0" dirty="0">
                  <a:solidFill>
                    <a:schemeClr val="tx1">
                      <a:lumMod val="95000"/>
                      <a:lumOff val="5000"/>
                    </a:schemeClr>
                  </a:solidFill>
                  <a:effectLst/>
                  <a:latin typeface="Brasika" panose="020B0604020202020204" charset="0"/>
                </a:rPr>
                <a:t>STACK</a:t>
              </a:r>
              <a:endParaRPr lang="LID4096" sz="3600" dirty="0">
                <a:latin typeface="Brasika" panose="020B0604020202020204" charset="0"/>
              </a:endParaRPr>
            </a:p>
            <a:p>
              <a:endParaRPr lang="en-US" sz="3600" dirty="0">
                <a:solidFill>
                  <a:srgbClr val="FACDB0"/>
                </a:solidFill>
                <a:latin typeface="Tw Cen MT" panose="020B0602020104020603" pitchFamily="34" charset="0"/>
              </a:endParaRPr>
            </a:p>
          </p:txBody>
        </p:sp>
        <p:sp>
          <p:nvSpPr>
            <p:cNvPr id="22" name="TextBox 21">
              <a:extLst>
                <a:ext uri="{FF2B5EF4-FFF2-40B4-BE49-F238E27FC236}">
                  <a16:creationId xmlns:a16="http://schemas.microsoft.com/office/drawing/2014/main" id="{B173E096-BB55-472B-BC17-90588069DAE9}"/>
                </a:ext>
              </a:extLst>
            </p:cNvPr>
            <p:cNvSpPr txBox="1"/>
            <p:nvPr/>
          </p:nvSpPr>
          <p:spPr>
            <a:xfrm>
              <a:off x="6879612" y="2270384"/>
              <a:ext cx="5143500" cy="800219"/>
            </a:xfrm>
            <a:prstGeom prst="rect">
              <a:avLst/>
            </a:prstGeom>
            <a:noFill/>
          </p:spPr>
          <p:txBody>
            <a:bodyPr wrap="square" rtlCol="0">
              <a:spAutoFit/>
            </a:bodyPr>
            <a:lstStyle/>
            <a:p>
              <a:r>
                <a:rPr lang="en-US" sz="7200" dirty="0">
                  <a:solidFill>
                    <a:schemeClr val="tx1">
                      <a:lumMod val="95000"/>
                      <a:lumOff val="5000"/>
                    </a:schemeClr>
                  </a:solidFill>
                  <a:latin typeface="Brasika" panose="020B0604020202020204" charset="0"/>
                </a:rPr>
                <a:t>MERN</a:t>
              </a:r>
              <a:endParaRPr lang="LID4096" sz="7200" dirty="0">
                <a:latin typeface="Brasika" panose="020B0604020202020204" charset="0"/>
              </a:endParaRPr>
            </a:p>
          </p:txBody>
        </p:sp>
      </p:grpSp>
      <p:grpSp>
        <p:nvGrpSpPr>
          <p:cNvPr id="111" name="Group 110">
            <a:extLst>
              <a:ext uri="{FF2B5EF4-FFF2-40B4-BE49-F238E27FC236}">
                <a16:creationId xmlns:a16="http://schemas.microsoft.com/office/drawing/2014/main" id="{268DA095-5AA6-45CB-914D-549D391484B4}"/>
              </a:ext>
            </a:extLst>
          </p:cNvPr>
          <p:cNvGrpSpPr/>
          <p:nvPr/>
        </p:nvGrpSpPr>
        <p:grpSpPr>
          <a:xfrm>
            <a:off x="-8686800" y="0"/>
            <a:ext cx="16094870" cy="10287000"/>
            <a:chOff x="10249606" y="0"/>
            <a:chExt cx="10729913" cy="6858000"/>
          </a:xfrm>
          <a:solidFill>
            <a:srgbClr val="A6C6E1"/>
          </a:solidFill>
        </p:grpSpPr>
        <p:grpSp>
          <p:nvGrpSpPr>
            <p:cNvPr id="29" name="Group 28">
              <a:extLst>
                <a:ext uri="{FF2B5EF4-FFF2-40B4-BE49-F238E27FC236}">
                  <a16:creationId xmlns:a16="http://schemas.microsoft.com/office/drawing/2014/main" id="{56761E50-ACF4-4AEB-91B2-4D1260FF3876}"/>
                </a:ext>
              </a:extLst>
            </p:cNvPr>
            <p:cNvGrpSpPr/>
            <p:nvPr/>
          </p:nvGrpSpPr>
          <p:grpSpPr>
            <a:xfrm>
              <a:off x="10249606" y="0"/>
              <a:ext cx="10729913" cy="6858000"/>
              <a:chOff x="-4114800" y="0"/>
              <a:chExt cx="10729913" cy="6858000"/>
            </a:xfrm>
            <a:grpFill/>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4114800" y="0"/>
                <a:ext cx="9848850" cy="6858000"/>
              </a:xfrm>
              <a:prstGeom prst="rect">
                <a:avLst/>
              </a:prstGeom>
              <a:solidFill>
                <a:srgbClr val="A6C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1" name="Group 10">
                <a:extLst>
                  <a:ext uri="{FF2B5EF4-FFF2-40B4-BE49-F238E27FC236}">
                    <a16:creationId xmlns:a16="http://schemas.microsoft.com/office/drawing/2014/main" id="{84CE4060-9EA1-4A18-9D41-27A4057CDEAD}"/>
                  </a:ext>
                </a:extLst>
              </p:cNvPr>
              <p:cNvGrpSpPr/>
              <p:nvPr/>
            </p:nvGrpSpPr>
            <p:grpSpPr>
              <a:xfrm>
                <a:off x="5734050" y="2952212"/>
                <a:ext cx="881063" cy="902544"/>
                <a:chOff x="8401050" y="3607250"/>
                <a:chExt cx="881063" cy="902544"/>
              </a:xfrm>
              <a:grpFill/>
            </p:grpSpPr>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 name="TextBox 2">
                  <a:extLst>
                    <a:ext uri="{FF2B5EF4-FFF2-40B4-BE49-F238E27FC236}">
                      <a16:creationId xmlns:a16="http://schemas.microsoft.com/office/drawing/2014/main" id="{E7756F21-0986-45B4-9493-6206B3F28A73}"/>
                    </a:ext>
                  </a:extLst>
                </p:cNvPr>
                <p:cNvSpPr txBox="1"/>
                <p:nvPr/>
              </p:nvSpPr>
              <p:spPr>
                <a:xfrm>
                  <a:off x="8513922" y="3607250"/>
                  <a:ext cx="674370" cy="892552"/>
                </a:xfrm>
                <a:prstGeom prst="rect">
                  <a:avLst/>
                </a:prstGeom>
                <a:noFill/>
              </p:spPr>
              <p:txBody>
                <a:bodyPr wrap="square" rtlCol="0">
                  <a:spAutoFit/>
                </a:bodyPr>
                <a:lstStyle/>
                <a:p>
                  <a:pPr algn="ctr"/>
                  <a:r>
                    <a:rPr lang="en-US" sz="8100" b="1" dirty="0">
                      <a:solidFill>
                        <a:srgbClr val="84AF9B"/>
                      </a:solidFill>
                      <a:latin typeface="DAGGERSQUARE" pitchFamily="50" charset="0"/>
                    </a:rPr>
                    <a:t>N</a:t>
                  </a:r>
                </a:p>
              </p:txBody>
            </p:sp>
          </p:grpSp>
        </p:grpSp>
        <p:sp>
          <p:nvSpPr>
            <p:cNvPr id="55" name="TextBox 54">
              <a:extLst>
                <a:ext uri="{FF2B5EF4-FFF2-40B4-BE49-F238E27FC236}">
                  <a16:creationId xmlns:a16="http://schemas.microsoft.com/office/drawing/2014/main" id="{E1214972-58A1-4EBD-8D15-490E9C80EA04}"/>
                </a:ext>
              </a:extLst>
            </p:cNvPr>
            <p:cNvSpPr txBox="1"/>
            <p:nvPr/>
          </p:nvSpPr>
          <p:spPr>
            <a:xfrm>
              <a:off x="13139063" y="1261133"/>
              <a:ext cx="6265655" cy="4575611"/>
            </a:xfrm>
            <a:prstGeom prst="rect">
              <a:avLst/>
            </a:prstGeom>
            <a:solidFill>
              <a:srgbClr val="A6C6E1"/>
            </a:solidFill>
          </p:spPr>
          <p:txBody>
            <a:bodyPr wrap="square" rtlCol="0">
              <a:spAutoFit/>
            </a:bodyPr>
            <a:lstStyle/>
            <a:p>
              <a:pPr algn="ctr"/>
              <a:r>
                <a:rPr lang="en-US" sz="4000" b="0" i="0" dirty="0">
                  <a:effectLst/>
                  <a:latin typeface="Merriweather" panose="00000500000000000000" pitchFamily="2" charset="0"/>
                </a:rPr>
                <a:t>Node </a:t>
              </a:r>
              <a:r>
                <a:rPr lang="en-US" sz="4000" b="0" i="0" dirty="0" err="1">
                  <a:effectLst/>
                  <a:latin typeface="Merriweather" panose="00000500000000000000" pitchFamily="2" charset="0"/>
                </a:rPr>
                <a:t>js</a:t>
              </a:r>
              <a:br>
                <a:rPr lang="en-US" sz="4000" b="0" i="0" dirty="0">
                  <a:effectLst/>
                  <a:latin typeface="Merriweather" panose="00000500000000000000" pitchFamily="2" charset="0"/>
                </a:rPr>
              </a:br>
              <a:r>
                <a:rPr lang="en-US" sz="4000" b="0" i="0" dirty="0">
                  <a:effectLst/>
                  <a:latin typeface="Merriweather" panose="00000500000000000000" pitchFamily="2" charset="0"/>
                </a:rPr>
                <a:t>A JavaScript runtime environment built on Chrome's V8 engine that enables server-side scripting. Node.js is designed for building scalable network applications, capable of handling numerous simultaneous connections with high throughput. It uses an event-driven, non-blocking I/O model, making it ideal for real-time applications.</a:t>
              </a:r>
              <a:endParaRPr lang="en-US" sz="4000" dirty="0">
                <a:latin typeface="Merriweather" panose="00000500000000000000" pitchFamily="2" charset="0"/>
              </a:endParaRPr>
            </a:p>
          </p:txBody>
        </p:sp>
      </p:grpSp>
      <p:grpSp>
        <p:nvGrpSpPr>
          <p:cNvPr id="224" name="Group 223">
            <a:extLst>
              <a:ext uri="{FF2B5EF4-FFF2-40B4-BE49-F238E27FC236}">
                <a16:creationId xmlns:a16="http://schemas.microsoft.com/office/drawing/2014/main" id="{7BD0F8CB-278A-496F-BBAC-6FC9B9EC1783}"/>
              </a:ext>
            </a:extLst>
          </p:cNvPr>
          <p:cNvGrpSpPr/>
          <p:nvPr/>
        </p:nvGrpSpPr>
        <p:grpSpPr>
          <a:xfrm>
            <a:off x="-9906000" y="0"/>
            <a:ext cx="16094870" cy="10287000"/>
            <a:chOff x="0" y="0"/>
            <a:chExt cx="10729913" cy="6858000"/>
          </a:xfrm>
          <a:solidFill>
            <a:srgbClr val="FCDEEA"/>
          </a:solidFill>
        </p:grpSpPr>
        <p:grpSp>
          <p:nvGrpSpPr>
            <p:cNvPr id="32" name="Group 31">
              <a:extLst>
                <a:ext uri="{FF2B5EF4-FFF2-40B4-BE49-F238E27FC236}">
                  <a16:creationId xmlns:a16="http://schemas.microsoft.com/office/drawing/2014/main" id="{D9F87DD0-B660-4FD3-9876-F10CFF006B32}"/>
                </a:ext>
              </a:extLst>
            </p:cNvPr>
            <p:cNvGrpSpPr/>
            <p:nvPr/>
          </p:nvGrpSpPr>
          <p:grpSpPr>
            <a:xfrm>
              <a:off x="0" y="0"/>
              <a:ext cx="10729913" cy="6858000"/>
              <a:chOff x="-5219700" y="0"/>
              <a:chExt cx="10729913" cy="6858000"/>
            </a:xfrm>
            <a:grpFill/>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0"/>
                <a:ext cx="9848850" cy="6858000"/>
              </a:xfrm>
              <a:prstGeom prst="rect">
                <a:avLst/>
              </a:prstGeom>
              <a:solidFill>
                <a:srgbClr val="FC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2" name="Group 11">
                <a:extLst>
                  <a:ext uri="{FF2B5EF4-FFF2-40B4-BE49-F238E27FC236}">
                    <a16:creationId xmlns:a16="http://schemas.microsoft.com/office/drawing/2014/main" id="{BC0D95A8-67B5-4055-9C4F-3DBEE1C07201}"/>
                  </a:ext>
                </a:extLst>
              </p:cNvPr>
              <p:cNvGrpSpPr/>
              <p:nvPr/>
            </p:nvGrpSpPr>
            <p:grpSpPr>
              <a:xfrm>
                <a:off x="4629150" y="2511334"/>
                <a:ext cx="881063" cy="902544"/>
                <a:chOff x="8401050" y="3607250"/>
                <a:chExt cx="881063" cy="902544"/>
              </a:xfrm>
              <a:grpFill/>
            </p:grpSpPr>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TextBox 13">
                  <a:extLst>
                    <a:ext uri="{FF2B5EF4-FFF2-40B4-BE49-F238E27FC236}">
                      <a16:creationId xmlns:a16="http://schemas.microsoft.com/office/drawing/2014/main" id="{0456715B-D0FD-4499-8AFC-ED7C0F550A86}"/>
                    </a:ext>
                  </a:extLst>
                </p:cNvPr>
                <p:cNvSpPr txBox="1"/>
                <p:nvPr/>
              </p:nvSpPr>
              <p:spPr>
                <a:xfrm>
                  <a:off x="8513922" y="3607250"/>
                  <a:ext cx="674370" cy="892552"/>
                </a:xfrm>
                <a:prstGeom prst="rect">
                  <a:avLst/>
                </a:prstGeom>
                <a:noFill/>
              </p:spPr>
              <p:txBody>
                <a:bodyPr wrap="square" rtlCol="0">
                  <a:spAutoFit/>
                </a:bodyPr>
                <a:lstStyle/>
                <a:p>
                  <a:pPr algn="ctr"/>
                  <a:r>
                    <a:rPr lang="en-US" sz="8100" b="1" dirty="0">
                      <a:solidFill>
                        <a:srgbClr val="C8C7A8"/>
                      </a:solidFill>
                      <a:latin typeface="DAGGERSQUARE" pitchFamily="50" charset="0"/>
                    </a:rPr>
                    <a:t>R</a:t>
                  </a:r>
                </a:p>
              </p:txBody>
            </p:sp>
          </p:grpSp>
        </p:grpSp>
        <p:sp>
          <p:nvSpPr>
            <p:cNvPr id="39" name="TextBox 38">
              <a:extLst>
                <a:ext uri="{FF2B5EF4-FFF2-40B4-BE49-F238E27FC236}">
                  <a16:creationId xmlns:a16="http://schemas.microsoft.com/office/drawing/2014/main" id="{8469AAC1-7343-4418-AD30-FED6DE56D3B3}"/>
                </a:ext>
              </a:extLst>
            </p:cNvPr>
            <p:cNvSpPr txBox="1"/>
            <p:nvPr/>
          </p:nvSpPr>
          <p:spPr>
            <a:xfrm>
              <a:off x="3171573" y="936010"/>
              <a:ext cx="5673198" cy="4985980"/>
            </a:xfrm>
            <a:prstGeom prst="rect">
              <a:avLst/>
            </a:prstGeom>
            <a:grpFill/>
          </p:spPr>
          <p:txBody>
            <a:bodyPr wrap="square" rtlCol="0">
              <a:spAutoFit/>
            </a:bodyPr>
            <a:lstStyle/>
            <a:p>
              <a:pPr algn="ctr"/>
              <a:r>
                <a:rPr lang="en-US" sz="4000" b="0" i="0" dirty="0">
                  <a:effectLst/>
                  <a:latin typeface="Merriweather" panose="00000500000000000000" pitchFamily="2" charset="0"/>
                </a:rPr>
                <a:t>React:</a:t>
              </a:r>
              <a:br>
                <a:rPr lang="en-US" sz="4000" b="0" i="0" dirty="0">
                  <a:effectLst/>
                  <a:latin typeface="Merriweather" panose="00000500000000000000" pitchFamily="2" charset="0"/>
                </a:rPr>
              </a:br>
              <a:r>
                <a:rPr lang="en-US" sz="4000" b="0" i="0" dirty="0">
                  <a:effectLst/>
                  <a:latin typeface="Merriweather" panose="00000500000000000000" pitchFamily="2" charset="0"/>
                </a:rPr>
                <a:t>A component based, JavaScript based, frontend framework used for building user interfaces, particularly applications where dynamic content updates are crucial. React allows developers to create reusable UI components, manage the state efficiently, and improve performance with its virtual DOM.</a:t>
              </a:r>
              <a:endParaRPr lang="en-US" sz="4000" dirty="0">
                <a:solidFill>
                  <a:schemeClr val="bg1"/>
                </a:solidFill>
                <a:latin typeface="Merriweather" panose="00000500000000000000" pitchFamily="2" charset="0"/>
              </a:endParaRPr>
            </a:p>
          </p:txBody>
        </p:sp>
      </p:grpSp>
      <p:grpSp>
        <p:nvGrpSpPr>
          <p:cNvPr id="223" name="Group 222">
            <a:extLst>
              <a:ext uri="{FF2B5EF4-FFF2-40B4-BE49-F238E27FC236}">
                <a16:creationId xmlns:a16="http://schemas.microsoft.com/office/drawing/2014/main" id="{6E63A556-ED80-4CB3-B3C4-7604C96C4387}"/>
              </a:ext>
            </a:extLst>
          </p:cNvPr>
          <p:cNvGrpSpPr/>
          <p:nvPr/>
        </p:nvGrpSpPr>
        <p:grpSpPr>
          <a:xfrm>
            <a:off x="-11658600" y="0"/>
            <a:ext cx="16094870" cy="10287000"/>
            <a:chOff x="-1201987" y="0"/>
            <a:chExt cx="10729913" cy="6858000"/>
          </a:xfrm>
          <a:solidFill>
            <a:srgbClr val="CAE6D8"/>
          </a:solidFill>
        </p:grpSpPr>
        <p:grpSp>
          <p:nvGrpSpPr>
            <p:cNvPr id="31" name="Group 30">
              <a:extLst>
                <a:ext uri="{FF2B5EF4-FFF2-40B4-BE49-F238E27FC236}">
                  <a16:creationId xmlns:a16="http://schemas.microsoft.com/office/drawing/2014/main" id="{86AB1F5F-FC4D-4A86-A9E5-BBEB8A5FDA63}"/>
                </a:ext>
              </a:extLst>
            </p:cNvPr>
            <p:cNvGrpSpPr/>
            <p:nvPr/>
          </p:nvGrpSpPr>
          <p:grpSpPr>
            <a:xfrm>
              <a:off x="-1201987" y="0"/>
              <a:ext cx="10729913" cy="6858000"/>
              <a:chOff x="-6324600" y="0"/>
              <a:chExt cx="10729913" cy="6858000"/>
            </a:xfrm>
            <a:grpFill/>
            <a:effectLst>
              <a:outerShdw blurRad="254000" dist="88900" algn="l" rotWithShape="0">
                <a:prstClr val="black">
                  <a:alpha val="51000"/>
                </a:prstClr>
              </a:outerShdw>
            </a:effectLst>
          </p:grpSpPr>
          <p:sp>
            <p:nvSpPr>
              <p:cNvPr id="7" name="Rectangle 6">
                <a:extLst>
                  <a:ext uri="{FF2B5EF4-FFF2-40B4-BE49-F238E27FC236}">
                    <a16:creationId xmlns:a16="http://schemas.microsoft.com/office/drawing/2014/main" id="{1E61F369-01B8-42C0-AB81-1CDAED90BB31}"/>
                  </a:ext>
                </a:extLst>
              </p:cNvPr>
              <p:cNvSpPr/>
              <p:nvPr/>
            </p:nvSpPr>
            <p:spPr>
              <a:xfrm>
                <a:off x="-6324600" y="0"/>
                <a:ext cx="9848850" cy="6858000"/>
              </a:xfrm>
              <a:prstGeom prst="rect">
                <a:avLst/>
              </a:prstGeom>
              <a:grpFill/>
              <a:ln>
                <a:solidFill>
                  <a:srgbClr val="CAE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5" name="Group 14">
                <a:extLst>
                  <a:ext uri="{FF2B5EF4-FFF2-40B4-BE49-F238E27FC236}">
                    <a16:creationId xmlns:a16="http://schemas.microsoft.com/office/drawing/2014/main" id="{22B5E647-0CEC-423F-B558-37B9E35FDE29}"/>
                  </a:ext>
                </a:extLst>
              </p:cNvPr>
              <p:cNvGrpSpPr/>
              <p:nvPr/>
            </p:nvGrpSpPr>
            <p:grpSpPr>
              <a:xfrm>
                <a:off x="3524250" y="2049669"/>
                <a:ext cx="881063" cy="902544"/>
                <a:chOff x="8401050" y="3607250"/>
                <a:chExt cx="881063" cy="902544"/>
              </a:xfrm>
              <a:grpFill/>
            </p:grpSpPr>
            <p:sp>
              <p:nvSpPr>
                <p:cNvPr id="16" name="Rectangle: Top Corners Rounded 15">
                  <a:extLst>
                    <a:ext uri="{FF2B5EF4-FFF2-40B4-BE49-F238E27FC236}">
                      <a16:creationId xmlns:a16="http://schemas.microsoft.com/office/drawing/2014/main" id="{8FBCEB8D-B1DF-412C-A248-C5E7E6FECF6F}"/>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TextBox 16">
                  <a:extLst>
                    <a:ext uri="{FF2B5EF4-FFF2-40B4-BE49-F238E27FC236}">
                      <a16:creationId xmlns:a16="http://schemas.microsoft.com/office/drawing/2014/main" id="{E547BC8A-CC83-433F-B204-2012A7E0FDD3}"/>
                    </a:ext>
                  </a:extLst>
                </p:cNvPr>
                <p:cNvSpPr txBox="1"/>
                <p:nvPr/>
              </p:nvSpPr>
              <p:spPr>
                <a:xfrm>
                  <a:off x="8513922" y="3607250"/>
                  <a:ext cx="674370" cy="892552"/>
                </a:xfrm>
                <a:prstGeom prst="rect">
                  <a:avLst/>
                </a:prstGeom>
                <a:noFill/>
              </p:spPr>
              <p:txBody>
                <a:bodyPr wrap="square" rtlCol="0">
                  <a:spAutoFit/>
                </a:bodyPr>
                <a:lstStyle/>
                <a:p>
                  <a:pPr algn="ctr"/>
                  <a:r>
                    <a:rPr lang="en-US" sz="8100" b="1" dirty="0">
                      <a:solidFill>
                        <a:srgbClr val="FACDB0"/>
                      </a:solidFill>
                      <a:latin typeface="DAGGERSQUARE" pitchFamily="50" charset="0"/>
                    </a:rPr>
                    <a:t>E</a:t>
                  </a:r>
                </a:p>
              </p:txBody>
            </p:sp>
          </p:grpSp>
        </p:grpSp>
        <p:grpSp>
          <p:nvGrpSpPr>
            <p:cNvPr id="183" name="Group 182">
              <a:extLst>
                <a:ext uri="{FF2B5EF4-FFF2-40B4-BE49-F238E27FC236}">
                  <a16:creationId xmlns:a16="http://schemas.microsoft.com/office/drawing/2014/main" id="{186A4B54-1CEA-4CAA-A3EC-0EA505AB2A25}"/>
                </a:ext>
              </a:extLst>
            </p:cNvPr>
            <p:cNvGrpSpPr/>
            <p:nvPr/>
          </p:nvGrpSpPr>
          <p:grpSpPr>
            <a:xfrm>
              <a:off x="1965252" y="986362"/>
              <a:ext cx="5640938" cy="4575611"/>
              <a:chOff x="1965252" y="986362"/>
              <a:chExt cx="5640938" cy="4575611"/>
            </a:xfrm>
            <a:grpFill/>
          </p:grpSpPr>
          <p:sp>
            <p:nvSpPr>
              <p:cNvPr id="141" name="Rectangle 140">
                <a:extLst>
                  <a:ext uri="{FF2B5EF4-FFF2-40B4-BE49-F238E27FC236}">
                    <a16:creationId xmlns:a16="http://schemas.microsoft.com/office/drawing/2014/main" id="{F9C166DE-FA83-4E61-8CB6-5C57D6D5FCC9}"/>
                  </a:ext>
                </a:extLst>
              </p:cNvPr>
              <p:cNvSpPr/>
              <p:nvPr/>
            </p:nvSpPr>
            <p:spPr>
              <a:xfrm>
                <a:off x="3426279" y="3854756"/>
                <a:ext cx="592962" cy="83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2" name="Rectangle 141">
                <a:extLst>
                  <a:ext uri="{FF2B5EF4-FFF2-40B4-BE49-F238E27FC236}">
                    <a16:creationId xmlns:a16="http://schemas.microsoft.com/office/drawing/2014/main" id="{1A3FD42D-D8B1-4B98-81C6-4E5D788DEC59}"/>
                  </a:ext>
                </a:extLst>
              </p:cNvPr>
              <p:cNvSpPr/>
              <p:nvPr/>
            </p:nvSpPr>
            <p:spPr>
              <a:xfrm>
                <a:off x="3426279" y="2940954"/>
                <a:ext cx="592962" cy="9401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3" name="Rectangle 142">
                <a:extLst>
                  <a:ext uri="{FF2B5EF4-FFF2-40B4-BE49-F238E27FC236}">
                    <a16:creationId xmlns:a16="http://schemas.microsoft.com/office/drawing/2014/main" id="{DBD53443-AD4F-47E2-BA83-24CD98E20093}"/>
                  </a:ext>
                </a:extLst>
              </p:cNvPr>
              <p:cNvSpPr/>
              <p:nvPr/>
            </p:nvSpPr>
            <p:spPr>
              <a:xfrm>
                <a:off x="3426279" y="2136854"/>
                <a:ext cx="592962" cy="8040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4" name="Rectangle 143">
                <a:extLst>
                  <a:ext uri="{FF2B5EF4-FFF2-40B4-BE49-F238E27FC236}">
                    <a16:creationId xmlns:a16="http://schemas.microsoft.com/office/drawing/2014/main" id="{D7026D3D-0E36-46BF-AE00-1C5154AD9A42}"/>
                  </a:ext>
                </a:extLst>
              </p:cNvPr>
              <p:cNvSpPr/>
              <p:nvPr/>
            </p:nvSpPr>
            <p:spPr>
              <a:xfrm>
                <a:off x="4471323" y="4162854"/>
                <a:ext cx="592962" cy="522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5" name="Rectangle 144">
                <a:extLst>
                  <a:ext uri="{FF2B5EF4-FFF2-40B4-BE49-F238E27FC236}">
                    <a16:creationId xmlns:a16="http://schemas.microsoft.com/office/drawing/2014/main" id="{B2606096-9E50-43A8-BED9-FEAE339F03D9}"/>
                  </a:ext>
                </a:extLst>
              </p:cNvPr>
              <p:cNvSpPr/>
              <p:nvPr/>
            </p:nvSpPr>
            <p:spPr>
              <a:xfrm>
                <a:off x="4471323" y="3187263"/>
                <a:ext cx="592962" cy="10310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6" name="Rectangle 145">
                <a:extLst>
                  <a:ext uri="{FF2B5EF4-FFF2-40B4-BE49-F238E27FC236}">
                    <a16:creationId xmlns:a16="http://schemas.microsoft.com/office/drawing/2014/main" id="{484F0A0C-2639-4D15-9BBF-F47A918C1085}"/>
                  </a:ext>
                </a:extLst>
              </p:cNvPr>
              <p:cNvSpPr/>
              <p:nvPr/>
            </p:nvSpPr>
            <p:spPr>
              <a:xfrm>
                <a:off x="4471323" y="2510729"/>
                <a:ext cx="592962" cy="67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7" name="Rectangle 146">
                <a:extLst>
                  <a:ext uri="{FF2B5EF4-FFF2-40B4-BE49-F238E27FC236}">
                    <a16:creationId xmlns:a16="http://schemas.microsoft.com/office/drawing/2014/main" id="{E5260B36-1F6C-4C42-8CF6-D05C5EA2AD37}"/>
                  </a:ext>
                </a:extLst>
              </p:cNvPr>
              <p:cNvSpPr/>
              <p:nvPr/>
            </p:nvSpPr>
            <p:spPr>
              <a:xfrm>
                <a:off x="5507222" y="4383518"/>
                <a:ext cx="592962" cy="3014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8" name="Rectangle 147">
                <a:extLst>
                  <a:ext uri="{FF2B5EF4-FFF2-40B4-BE49-F238E27FC236}">
                    <a16:creationId xmlns:a16="http://schemas.microsoft.com/office/drawing/2014/main" id="{2717A458-36E4-42CC-AD8A-3B26C9AEF9D8}"/>
                  </a:ext>
                </a:extLst>
              </p:cNvPr>
              <p:cNvSpPr/>
              <p:nvPr/>
            </p:nvSpPr>
            <p:spPr>
              <a:xfrm>
                <a:off x="5507222" y="3930150"/>
                <a:ext cx="592962" cy="4533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9" name="Rectangle 148">
                <a:extLst>
                  <a:ext uri="{FF2B5EF4-FFF2-40B4-BE49-F238E27FC236}">
                    <a16:creationId xmlns:a16="http://schemas.microsoft.com/office/drawing/2014/main" id="{704888F8-B1B5-42B8-B055-34AB246DBFC3}"/>
                  </a:ext>
                </a:extLst>
              </p:cNvPr>
              <p:cNvSpPr/>
              <p:nvPr/>
            </p:nvSpPr>
            <p:spPr>
              <a:xfrm flipV="1">
                <a:off x="5507222" y="3266479"/>
                <a:ext cx="592962" cy="6598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0" name="Rectangle 149">
                <a:extLst>
                  <a:ext uri="{FF2B5EF4-FFF2-40B4-BE49-F238E27FC236}">
                    <a16:creationId xmlns:a16="http://schemas.microsoft.com/office/drawing/2014/main" id="{849EC384-08CE-4C7C-8711-D87A1D5FCEB0}"/>
                  </a:ext>
                </a:extLst>
              </p:cNvPr>
              <p:cNvSpPr/>
              <p:nvPr/>
            </p:nvSpPr>
            <p:spPr>
              <a:xfrm>
                <a:off x="6505701" y="4266506"/>
                <a:ext cx="592962" cy="418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1" name="Rectangle 150">
                <a:extLst>
                  <a:ext uri="{FF2B5EF4-FFF2-40B4-BE49-F238E27FC236}">
                    <a16:creationId xmlns:a16="http://schemas.microsoft.com/office/drawing/2014/main" id="{D0EF44C0-B216-40B1-BA29-55ECA700FCAB}"/>
                  </a:ext>
                </a:extLst>
              </p:cNvPr>
              <p:cNvSpPr/>
              <p:nvPr/>
            </p:nvSpPr>
            <p:spPr>
              <a:xfrm>
                <a:off x="6505701" y="3748223"/>
                <a:ext cx="592962" cy="5270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2" name="Rectangle 151">
                <a:extLst>
                  <a:ext uri="{FF2B5EF4-FFF2-40B4-BE49-F238E27FC236}">
                    <a16:creationId xmlns:a16="http://schemas.microsoft.com/office/drawing/2014/main" id="{E7B8BD86-ECED-40FA-BAE2-2961823CB301}"/>
                  </a:ext>
                </a:extLst>
              </p:cNvPr>
              <p:cNvSpPr/>
              <p:nvPr/>
            </p:nvSpPr>
            <p:spPr>
              <a:xfrm flipV="1">
                <a:off x="6505701" y="3033344"/>
                <a:ext cx="592962" cy="7152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66" name="Group 165">
                <a:extLst>
                  <a:ext uri="{FF2B5EF4-FFF2-40B4-BE49-F238E27FC236}">
                    <a16:creationId xmlns:a16="http://schemas.microsoft.com/office/drawing/2014/main" id="{6409D963-938B-4E1C-B891-77361934DE4F}"/>
                  </a:ext>
                </a:extLst>
              </p:cNvPr>
              <p:cNvGrpSpPr/>
              <p:nvPr/>
            </p:nvGrpSpPr>
            <p:grpSpPr>
              <a:xfrm>
                <a:off x="3532884" y="1528215"/>
                <a:ext cx="388370" cy="388370"/>
                <a:chOff x="3532884" y="1476089"/>
                <a:chExt cx="388370" cy="388370"/>
              </a:xfrm>
              <a:grpFill/>
            </p:grpSpPr>
            <p:sp>
              <p:nvSpPr>
                <p:cNvPr id="164" name="Teardrop 163">
                  <a:extLst>
                    <a:ext uri="{FF2B5EF4-FFF2-40B4-BE49-F238E27FC236}">
                      <a16:creationId xmlns:a16="http://schemas.microsoft.com/office/drawing/2014/main" id="{42A9B75E-DDAE-4195-9D34-1F49CCF1305E}"/>
                    </a:ext>
                  </a:extLst>
                </p:cNvPr>
                <p:cNvSpPr/>
                <p:nvPr/>
              </p:nvSpPr>
              <p:spPr>
                <a:xfrm rot="8100000">
                  <a:off x="3532884" y="1476089"/>
                  <a:ext cx="388370" cy="38837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5" name="Oval 164">
                  <a:extLst>
                    <a:ext uri="{FF2B5EF4-FFF2-40B4-BE49-F238E27FC236}">
                      <a16:creationId xmlns:a16="http://schemas.microsoft.com/office/drawing/2014/main" id="{A8AD9E2E-D5BE-4543-8299-920E72A37DD5}"/>
                    </a:ext>
                  </a:extLst>
                </p:cNvPr>
                <p:cNvSpPr/>
                <p:nvPr/>
              </p:nvSpPr>
              <p:spPr>
                <a:xfrm>
                  <a:off x="3627302" y="1558881"/>
                  <a:ext cx="212180" cy="212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67" name="Group 166">
                <a:extLst>
                  <a:ext uri="{FF2B5EF4-FFF2-40B4-BE49-F238E27FC236}">
                    <a16:creationId xmlns:a16="http://schemas.microsoft.com/office/drawing/2014/main" id="{55D6543A-0ACE-4407-BCB2-8D37276A9698}"/>
                  </a:ext>
                </a:extLst>
              </p:cNvPr>
              <p:cNvGrpSpPr/>
              <p:nvPr/>
            </p:nvGrpSpPr>
            <p:grpSpPr>
              <a:xfrm>
                <a:off x="4573619" y="1921140"/>
                <a:ext cx="388370" cy="388370"/>
                <a:chOff x="3532884" y="1476089"/>
                <a:chExt cx="388370" cy="388370"/>
              </a:xfrm>
              <a:grpFill/>
            </p:grpSpPr>
            <p:sp>
              <p:nvSpPr>
                <p:cNvPr id="168" name="Teardrop 167">
                  <a:extLst>
                    <a:ext uri="{FF2B5EF4-FFF2-40B4-BE49-F238E27FC236}">
                      <a16:creationId xmlns:a16="http://schemas.microsoft.com/office/drawing/2014/main" id="{7C805890-7568-442D-A552-C2DC9E5592EE}"/>
                    </a:ext>
                  </a:extLst>
                </p:cNvPr>
                <p:cNvSpPr/>
                <p:nvPr/>
              </p:nvSpPr>
              <p:spPr>
                <a:xfrm rot="8100000">
                  <a:off x="3532884" y="1476089"/>
                  <a:ext cx="388370" cy="38837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9" name="Oval 168">
                  <a:extLst>
                    <a:ext uri="{FF2B5EF4-FFF2-40B4-BE49-F238E27FC236}">
                      <a16:creationId xmlns:a16="http://schemas.microsoft.com/office/drawing/2014/main" id="{0CBF5F57-5941-45F0-99C8-BD85A45AF372}"/>
                    </a:ext>
                  </a:extLst>
                </p:cNvPr>
                <p:cNvSpPr/>
                <p:nvPr/>
              </p:nvSpPr>
              <p:spPr>
                <a:xfrm>
                  <a:off x="3627302" y="1558881"/>
                  <a:ext cx="212180" cy="212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70" name="Group 169">
                <a:extLst>
                  <a:ext uri="{FF2B5EF4-FFF2-40B4-BE49-F238E27FC236}">
                    <a16:creationId xmlns:a16="http://schemas.microsoft.com/office/drawing/2014/main" id="{45AFE27E-A52D-45DB-902A-157588DFFF8A}"/>
                  </a:ext>
                </a:extLst>
              </p:cNvPr>
              <p:cNvGrpSpPr/>
              <p:nvPr/>
            </p:nvGrpSpPr>
            <p:grpSpPr>
              <a:xfrm>
                <a:off x="5609518" y="2670682"/>
                <a:ext cx="388370" cy="388370"/>
                <a:chOff x="3532884" y="1476089"/>
                <a:chExt cx="388370" cy="388370"/>
              </a:xfrm>
              <a:grpFill/>
            </p:grpSpPr>
            <p:sp>
              <p:nvSpPr>
                <p:cNvPr id="171" name="Teardrop 170">
                  <a:extLst>
                    <a:ext uri="{FF2B5EF4-FFF2-40B4-BE49-F238E27FC236}">
                      <a16:creationId xmlns:a16="http://schemas.microsoft.com/office/drawing/2014/main" id="{0C11CECD-5736-4BA2-B074-13766AD2DF2A}"/>
                    </a:ext>
                  </a:extLst>
                </p:cNvPr>
                <p:cNvSpPr/>
                <p:nvPr/>
              </p:nvSpPr>
              <p:spPr>
                <a:xfrm rot="8100000">
                  <a:off x="3532884" y="1476089"/>
                  <a:ext cx="388370" cy="38837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2" name="Oval 171">
                  <a:extLst>
                    <a:ext uri="{FF2B5EF4-FFF2-40B4-BE49-F238E27FC236}">
                      <a16:creationId xmlns:a16="http://schemas.microsoft.com/office/drawing/2014/main" id="{E1F7D2D1-CFDD-42F4-A75A-A043FB4AE0D5}"/>
                    </a:ext>
                  </a:extLst>
                </p:cNvPr>
                <p:cNvSpPr/>
                <p:nvPr/>
              </p:nvSpPr>
              <p:spPr>
                <a:xfrm>
                  <a:off x="3627302" y="1558881"/>
                  <a:ext cx="212180" cy="212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73" name="Group 172">
                <a:extLst>
                  <a:ext uri="{FF2B5EF4-FFF2-40B4-BE49-F238E27FC236}">
                    <a16:creationId xmlns:a16="http://schemas.microsoft.com/office/drawing/2014/main" id="{28257726-AFDA-4330-9B8D-276E970E424E}"/>
                  </a:ext>
                </a:extLst>
              </p:cNvPr>
              <p:cNvGrpSpPr/>
              <p:nvPr/>
            </p:nvGrpSpPr>
            <p:grpSpPr>
              <a:xfrm>
                <a:off x="6609538" y="2435357"/>
                <a:ext cx="388370" cy="388370"/>
                <a:chOff x="3532884" y="1476089"/>
                <a:chExt cx="388370" cy="388370"/>
              </a:xfrm>
              <a:grpFill/>
            </p:grpSpPr>
            <p:sp>
              <p:nvSpPr>
                <p:cNvPr id="174" name="Teardrop 173">
                  <a:extLst>
                    <a:ext uri="{FF2B5EF4-FFF2-40B4-BE49-F238E27FC236}">
                      <a16:creationId xmlns:a16="http://schemas.microsoft.com/office/drawing/2014/main" id="{EF3263D8-FD14-4AAD-AC8D-34AD8EC294BC}"/>
                    </a:ext>
                  </a:extLst>
                </p:cNvPr>
                <p:cNvSpPr/>
                <p:nvPr/>
              </p:nvSpPr>
              <p:spPr>
                <a:xfrm rot="8100000">
                  <a:off x="3532884" y="1476089"/>
                  <a:ext cx="388370" cy="38837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5" name="Oval 174">
                  <a:extLst>
                    <a:ext uri="{FF2B5EF4-FFF2-40B4-BE49-F238E27FC236}">
                      <a16:creationId xmlns:a16="http://schemas.microsoft.com/office/drawing/2014/main" id="{968C13D4-AC6D-4D66-9A18-89406E448441}"/>
                    </a:ext>
                  </a:extLst>
                </p:cNvPr>
                <p:cNvSpPr/>
                <p:nvPr/>
              </p:nvSpPr>
              <p:spPr>
                <a:xfrm>
                  <a:off x="3627302" y="1558881"/>
                  <a:ext cx="212180" cy="212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176" name="Rectangle 175">
                <a:extLst>
                  <a:ext uri="{FF2B5EF4-FFF2-40B4-BE49-F238E27FC236}">
                    <a16:creationId xmlns:a16="http://schemas.microsoft.com/office/drawing/2014/main" id="{7D2EF56B-A5B5-4F57-94B7-926668B0DFFF}"/>
                  </a:ext>
                </a:extLst>
              </p:cNvPr>
              <p:cNvSpPr/>
              <p:nvPr/>
            </p:nvSpPr>
            <p:spPr>
              <a:xfrm>
                <a:off x="4473880" y="5119220"/>
                <a:ext cx="146010" cy="1420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8" name="TextBox 177">
                <a:extLst>
                  <a:ext uri="{FF2B5EF4-FFF2-40B4-BE49-F238E27FC236}">
                    <a16:creationId xmlns:a16="http://schemas.microsoft.com/office/drawing/2014/main" id="{3E17CAEE-C5C9-4541-AF80-A7E06FE5DF0B}"/>
                  </a:ext>
                </a:extLst>
              </p:cNvPr>
              <p:cNvSpPr txBox="1"/>
              <p:nvPr/>
            </p:nvSpPr>
            <p:spPr>
              <a:xfrm>
                <a:off x="1965252" y="986362"/>
                <a:ext cx="5640938" cy="4575611"/>
              </a:xfrm>
              <a:prstGeom prst="rect">
                <a:avLst/>
              </a:prstGeom>
              <a:grpFill/>
            </p:spPr>
            <p:txBody>
              <a:bodyPr wrap="square" rtlCol="0">
                <a:spAutoFit/>
              </a:bodyPr>
              <a:lstStyle/>
              <a:p>
                <a:pPr algn="ctr"/>
                <a:r>
                  <a:rPr lang="en-US" sz="4000" b="0" i="0" dirty="0">
                    <a:effectLst/>
                    <a:latin typeface="Merriweather" panose="00000500000000000000" pitchFamily="2" charset="0"/>
                  </a:rPr>
                  <a:t>Express </a:t>
                </a:r>
                <a:r>
                  <a:rPr lang="en-US" sz="4000" b="0" i="0" dirty="0" err="1">
                    <a:effectLst/>
                    <a:latin typeface="Merriweather" panose="00000500000000000000" pitchFamily="2" charset="0"/>
                  </a:rPr>
                  <a:t>js</a:t>
                </a:r>
                <a:r>
                  <a:rPr lang="en-US" sz="4000" b="0" i="0" dirty="0">
                    <a:effectLst/>
                    <a:latin typeface="Merriweather" panose="00000500000000000000" pitchFamily="2" charset="0"/>
                  </a:rPr>
                  <a:t>:</a:t>
                </a:r>
                <a:br>
                  <a:rPr lang="en-US" sz="4000" b="0" i="0" dirty="0">
                    <a:effectLst/>
                    <a:latin typeface="Merriweather" panose="00000500000000000000" pitchFamily="2" charset="0"/>
                  </a:rPr>
                </a:br>
                <a:r>
                  <a:rPr lang="en-US" sz="4000" b="0" i="0" dirty="0">
                    <a:effectLst/>
                    <a:latin typeface="Merriweather" panose="00000500000000000000" pitchFamily="2" charset="0"/>
                  </a:rPr>
                  <a:t>A lightweight and flexible web application framework for Node.js that provides a robust set of features to develop web and mobile applications. It facilitates the handling of HTTP requests, routing, and middleware, making it easier to build robust APIs and web servers.</a:t>
                </a:r>
                <a:endParaRPr lang="en-US" sz="4000" dirty="0">
                  <a:solidFill>
                    <a:schemeClr val="bg1"/>
                  </a:solidFill>
                  <a:latin typeface="Merriweather" panose="00000500000000000000" pitchFamily="2" charset="0"/>
                </a:endParaRPr>
              </a:p>
            </p:txBody>
          </p:sp>
          <p:sp>
            <p:nvSpPr>
              <p:cNvPr id="179" name="Rectangle 178">
                <a:extLst>
                  <a:ext uri="{FF2B5EF4-FFF2-40B4-BE49-F238E27FC236}">
                    <a16:creationId xmlns:a16="http://schemas.microsoft.com/office/drawing/2014/main" id="{5B8D8FD7-428F-481E-807D-26C6FE0E6B8E}"/>
                  </a:ext>
                </a:extLst>
              </p:cNvPr>
              <p:cNvSpPr/>
              <p:nvPr/>
            </p:nvSpPr>
            <p:spPr>
              <a:xfrm>
                <a:off x="5093147" y="5119220"/>
                <a:ext cx="146010" cy="1420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1" name="Rectangle 180">
                <a:extLst>
                  <a:ext uri="{FF2B5EF4-FFF2-40B4-BE49-F238E27FC236}">
                    <a16:creationId xmlns:a16="http://schemas.microsoft.com/office/drawing/2014/main" id="{2D07D74E-CABF-472F-9D51-F2D33630F4CF}"/>
                  </a:ext>
                </a:extLst>
              </p:cNvPr>
              <p:cNvSpPr/>
              <p:nvPr/>
            </p:nvSpPr>
            <p:spPr>
              <a:xfrm>
                <a:off x="5695436" y="5119220"/>
                <a:ext cx="146010" cy="1420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225" name="Group 224">
            <a:extLst>
              <a:ext uri="{FF2B5EF4-FFF2-40B4-BE49-F238E27FC236}">
                <a16:creationId xmlns:a16="http://schemas.microsoft.com/office/drawing/2014/main" id="{1B514135-41E3-45CB-9ECA-8C5BAF057622}"/>
              </a:ext>
            </a:extLst>
          </p:cNvPr>
          <p:cNvGrpSpPr/>
          <p:nvPr/>
        </p:nvGrpSpPr>
        <p:grpSpPr>
          <a:xfrm>
            <a:off x="-13407544" y="0"/>
            <a:ext cx="16094870" cy="10287001"/>
            <a:chOff x="-8716908" y="0"/>
            <a:chExt cx="10729913" cy="6858000"/>
          </a:xfrm>
          <a:solidFill>
            <a:srgbClr val="F8EABE"/>
          </a:solidFill>
        </p:grpSpPr>
        <p:grpSp>
          <p:nvGrpSpPr>
            <p:cNvPr id="30" name="Group 29">
              <a:extLst>
                <a:ext uri="{FF2B5EF4-FFF2-40B4-BE49-F238E27FC236}">
                  <a16:creationId xmlns:a16="http://schemas.microsoft.com/office/drawing/2014/main" id="{A1A911D1-2939-4C61-9809-8BFB85C5A363}"/>
                </a:ext>
              </a:extLst>
            </p:cNvPr>
            <p:cNvGrpSpPr/>
            <p:nvPr/>
          </p:nvGrpSpPr>
          <p:grpSpPr>
            <a:xfrm>
              <a:off x="-8716908" y="0"/>
              <a:ext cx="10729913" cy="6858000"/>
              <a:chOff x="-7429500" y="0"/>
              <a:chExt cx="10729913" cy="6858000"/>
            </a:xfrm>
            <a:grpFill/>
            <a:effectLst>
              <a:outerShdw blurRad="254000" dist="88900" algn="l" rotWithShape="0">
                <a:prstClr val="black">
                  <a:alpha val="51000"/>
                </a:prstClr>
              </a:outerShdw>
            </a:effectLst>
          </p:grpSpPr>
          <p:sp>
            <p:nvSpPr>
              <p:cNvPr id="9" name="Rectangle 8">
                <a:extLst>
                  <a:ext uri="{FF2B5EF4-FFF2-40B4-BE49-F238E27FC236}">
                    <a16:creationId xmlns:a16="http://schemas.microsoft.com/office/drawing/2014/main" id="{10F7110D-033F-4AB8-9FBD-9DF1B764437D}"/>
                  </a:ext>
                </a:extLst>
              </p:cNvPr>
              <p:cNvSpPr/>
              <p:nvPr/>
            </p:nvSpPr>
            <p:spPr>
              <a:xfrm>
                <a:off x="-7429500" y="0"/>
                <a:ext cx="9848850" cy="6858000"/>
              </a:xfrm>
              <a:prstGeom prst="rect">
                <a:avLst/>
              </a:prstGeom>
              <a:solidFill>
                <a:srgbClr val="F8E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8" name="Group 17">
                <a:extLst>
                  <a:ext uri="{FF2B5EF4-FFF2-40B4-BE49-F238E27FC236}">
                    <a16:creationId xmlns:a16="http://schemas.microsoft.com/office/drawing/2014/main" id="{3AD618C5-74EF-4A13-A920-A5BE5528C742}"/>
                  </a:ext>
                </a:extLst>
              </p:cNvPr>
              <p:cNvGrpSpPr/>
              <p:nvPr/>
            </p:nvGrpSpPr>
            <p:grpSpPr>
              <a:xfrm>
                <a:off x="2419350" y="1588004"/>
                <a:ext cx="881063" cy="902544"/>
                <a:chOff x="8401050" y="3607250"/>
                <a:chExt cx="881063" cy="902544"/>
              </a:xfrm>
              <a:grpFill/>
            </p:grpSpPr>
            <p:sp>
              <p:nvSpPr>
                <p:cNvPr id="19" name="Rectangle: Top Corners Rounded 18">
                  <a:extLst>
                    <a:ext uri="{FF2B5EF4-FFF2-40B4-BE49-F238E27FC236}">
                      <a16:creationId xmlns:a16="http://schemas.microsoft.com/office/drawing/2014/main" id="{350D83EA-93F0-4DDF-BE90-1EACDD67FD65}"/>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TextBox 19">
                  <a:extLst>
                    <a:ext uri="{FF2B5EF4-FFF2-40B4-BE49-F238E27FC236}">
                      <a16:creationId xmlns:a16="http://schemas.microsoft.com/office/drawing/2014/main" id="{56BB9079-0F05-4D11-97F8-25F7CB504DD7}"/>
                    </a:ext>
                  </a:extLst>
                </p:cNvPr>
                <p:cNvSpPr txBox="1"/>
                <p:nvPr/>
              </p:nvSpPr>
              <p:spPr>
                <a:xfrm>
                  <a:off x="8513922" y="3607250"/>
                  <a:ext cx="674370" cy="892552"/>
                </a:xfrm>
                <a:prstGeom prst="rect">
                  <a:avLst/>
                </a:prstGeom>
                <a:noFill/>
              </p:spPr>
              <p:txBody>
                <a:bodyPr wrap="square" rtlCol="0">
                  <a:spAutoFit/>
                </a:bodyPr>
                <a:lstStyle/>
                <a:p>
                  <a:pPr algn="ctr"/>
                  <a:r>
                    <a:rPr lang="en-US" sz="8100" b="1" dirty="0">
                      <a:solidFill>
                        <a:srgbClr val="FC9D99"/>
                      </a:solidFill>
                      <a:latin typeface="DAGGERSQUARE" pitchFamily="50" charset="0"/>
                    </a:rPr>
                    <a:t>M</a:t>
                  </a:r>
                </a:p>
              </p:txBody>
            </p:sp>
          </p:grpSp>
        </p:grpSp>
        <p:sp>
          <p:nvSpPr>
            <p:cNvPr id="194" name="TextBox 193">
              <a:extLst>
                <a:ext uri="{FF2B5EF4-FFF2-40B4-BE49-F238E27FC236}">
                  <a16:creationId xmlns:a16="http://schemas.microsoft.com/office/drawing/2014/main" id="{08787DCE-58B5-42FC-A1F9-6449A6B05BC9}"/>
                </a:ext>
              </a:extLst>
            </p:cNvPr>
            <p:cNvSpPr txBox="1"/>
            <p:nvPr/>
          </p:nvSpPr>
          <p:spPr>
            <a:xfrm>
              <a:off x="-6471670" y="1328393"/>
              <a:ext cx="6768452" cy="4165242"/>
            </a:xfrm>
            <a:prstGeom prst="rect">
              <a:avLst/>
            </a:prstGeom>
            <a:grpFill/>
          </p:spPr>
          <p:txBody>
            <a:bodyPr wrap="square" rtlCol="0">
              <a:spAutoFit/>
            </a:bodyPr>
            <a:lstStyle/>
            <a:p>
              <a:pPr algn="ctr"/>
              <a:r>
                <a:rPr lang="en-US" sz="4000" b="0" i="0" dirty="0">
                  <a:effectLst/>
                  <a:latin typeface="Merriweather" panose="00000500000000000000" pitchFamily="2" charset="0"/>
                </a:rPr>
                <a:t>MongoDB:</a:t>
              </a:r>
              <a:br>
                <a:rPr lang="en-US" sz="4000" b="0" i="0" dirty="0">
                  <a:effectLst/>
                  <a:latin typeface="Merriweather" panose="00000500000000000000" pitchFamily="2" charset="0"/>
                </a:rPr>
              </a:br>
              <a:r>
                <a:rPr lang="en-US" sz="4000" b="0" i="0" dirty="0">
                  <a:effectLst/>
                  <a:latin typeface="Merriweather" panose="00000500000000000000" pitchFamily="2" charset="0"/>
                </a:rPr>
                <a:t>is a document-oriented database that stores all of its data as Binary JSON (BSON) documents. This allows for flexible, hierarchical data structures, making it easy to evolve the data model. MongoDB is known for its scalability and performance, especially for applications with large volumes of data and high transaction loads.</a:t>
              </a:r>
              <a:endParaRPr lang="en-US" sz="4000" dirty="0">
                <a:solidFill>
                  <a:schemeClr val="bg1"/>
                </a:solidFill>
                <a:latin typeface="Merriweather" panose="00000500000000000000" pitchFamily="2" charset="0"/>
              </a:endParaRPr>
            </a:p>
          </p:txBody>
        </p:sp>
      </p:grpSp>
    </p:spTree>
    <p:extLst>
      <p:ext uri="{BB962C8B-B14F-4D97-AF65-F5344CB8AC3E}">
        <p14:creationId xmlns:p14="http://schemas.microsoft.com/office/powerpoint/2010/main" val="171917138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6 0 L 0.54393 0 " pathEditMode="relative" rAng="0" ptsTypes="AA">
                                      <p:cBhvr>
                                        <p:cTn id="6" dur="1250" fill="hold"/>
                                        <p:tgtEl>
                                          <p:spTgt spid="111"/>
                                        </p:tgtEl>
                                        <p:attrNameLst>
                                          <p:attrName>ppt_x</p:attrName>
                                          <p:attrName>ppt_y</p:attrName>
                                        </p:attrNameLst>
                                      </p:cBhvr>
                                      <p:rCtr x="27196"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2.5E-6 0 L 0.54739 0 " pathEditMode="relative" rAng="0" ptsTypes="AA">
                                      <p:cBhvr>
                                        <p:cTn id="10" dur="1250" fill="hold"/>
                                        <p:tgtEl>
                                          <p:spTgt spid="224"/>
                                        </p:tgtEl>
                                        <p:attrNameLst>
                                          <p:attrName>ppt_x</p:attrName>
                                          <p:attrName>ppt_y</p:attrName>
                                        </p:attrNameLst>
                                      </p:cBhvr>
                                      <p:rCtr x="2737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16667E-6 0 L 0.55252 0 " pathEditMode="relative" rAng="0" ptsTypes="AA">
                                      <p:cBhvr>
                                        <p:cTn id="14" dur="1250" fill="hold"/>
                                        <p:tgtEl>
                                          <p:spTgt spid="223"/>
                                        </p:tgtEl>
                                        <p:attrNameLst>
                                          <p:attrName>ppt_x</p:attrName>
                                          <p:attrName>ppt_y</p:attrName>
                                        </p:attrNameLst>
                                      </p:cBhvr>
                                      <p:rCtr x="27622"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4.44444E-6 0 L 0.55434 0 " pathEditMode="relative" rAng="0" ptsTypes="AA">
                                      <p:cBhvr>
                                        <p:cTn id="18" dur="1250" fill="hold"/>
                                        <p:tgtEl>
                                          <p:spTgt spid="225"/>
                                        </p:tgtEl>
                                        <p:attrNameLst>
                                          <p:attrName>ppt_x</p:attrName>
                                          <p:attrName>ppt_y</p:attrName>
                                        </p:attrNameLst>
                                      </p:cBhvr>
                                      <p:rCtr x="277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TextBox 4"/>
          <p:cNvSpPr txBox="1"/>
          <p:nvPr/>
        </p:nvSpPr>
        <p:spPr>
          <a:xfrm>
            <a:off x="7061797" y="3166742"/>
            <a:ext cx="12128200" cy="11145239"/>
          </a:xfrm>
          <a:prstGeom prst="rect">
            <a:avLst/>
          </a:prstGeom>
        </p:spPr>
        <p:txBody>
          <a:bodyPr lIns="34290" tIns="34290" rIns="34290" bIns="34290" rtlCol="0" anchor="ctr"/>
          <a:lstStyle/>
          <a:p>
            <a:pPr algn="ctr">
              <a:lnSpc>
                <a:spcPts val="1795"/>
              </a:lnSpc>
            </a:pPr>
            <a:endParaRPr/>
          </a:p>
        </p:txBody>
      </p:sp>
      <p:grpSp>
        <p:nvGrpSpPr>
          <p:cNvPr id="5" name="Group 5"/>
          <p:cNvGrpSpPr/>
          <p:nvPr/>
        </p:nvGrpSpPr>
        <p:grpSpPr>
          <a:xfrm>
            <a:off x="4785457" y="1836425"/>
            <a:ext cx="7733490" cy="7733490"/>
            <a:chOff x="0" y="0"/>
            <a:chExt cx="2107259" cy="2107259"/>
          </a:xfrm>
        </p:grpSpPr>
        <p:sp>
          <p:nvSpPr>
            <p:cNvPr id="6" name="Freeform 6"/>
            <p:cNvSpPr/>
            <p:nvPr/>
          </p:nvSpPr>
          <p:spPr>
            <a:xfrm>
              <a:off x="0" y="0"/>
              <a:ext cx="2107259" cy="2107259"/>
            </a:xfrm>
            <a:custGeom>
              <a:avLst/>
              <a:gdLst/>
              <a:ahLst/>
              <a:cxnLst/>
              <a:rect l="l" t="t" r="r" b="b"/>
              <a:pathLst>
                <a:path w="2107259" h="2107259">
                  <a:moveTo>
                    <a:pt x="43047" y="0"/>
                  </a:moveTo>
                  <a:lnTo>
                    <a:pt x="2064212" y="0"/>
                  </a:lnTo>
                  <a:cubicBezTo>
                    <a:pt x="2075629" y="0"/>
                    <a:pt x="2086578" y="4535"/>
                    <a:pt x="2094651" y="12608"/>
                  </a:cubicBezTo>
                  <a:cubicBezTo>
                    <a:pt x="2102724" y="20681"/>
                    <a:pt x="2107259" y="31630"/>
                    <a:pt x="2107259" y="43047"/>
                  </a:cubicBezTo>
                  <a:lnTo>
                    <a:pt x="2107259" y="2064212"/>
                  </a:lnTo>
                  <a:cubicBezTo>
                    <a:pt x="2107259" y="2075629"/>
                    <a:pt x="2102724" y="2086578"/>
                    <a:pt x="2094651" y="2094651"/>
                  </a:cubicBezTo>
                  <a:cubicBezTo>
                    <a:pt x="2086578" y="2102724"/>
                    <a:pt x="2075629" y="2107259"/>
                    <a:pt x="2064212" y="2107259"/>
                  </a:cubicBezTo>
                  <a:lnTo>
                    <a:pt x="43047" y="2107259"/>
                  </a:lnTo>
                  <a:cubicBezTo>
                    <a:pt x="19273" y="2107259"/>
                    <a:pt x="0" y="2087987"/>
                    <a:pt x="0" y="2064212"/>
                  </a:cubicBezTo>
                  <a:lnTo>
                    <a:pt x="0" y="43047"/>
                  </a:lnTo>
                  <a:cubicBezTo>
                    <a:pt x="0" y="31630"/>
                    <a:pt x="4535" y="20681"/>
                    <a:pt x="12608" y="12608"/>
                  </a:cubicBezTo>
                  <a:cubicBezTo>
                    <a:pt x="20681" y="4535"/>
                    <a:pt x="31630" y="0"/>
                    <a:pt x="43047" y="0"/>
                  </a:cubicBezTo>
                  <a:close/>
                </a:path>
              </a:pathLst>
            </a:custGeom>
            <a:solidFill>
              <a:srgbClr val="000000"/>
            </a:solidFill>
            <a:ln cap="rnd">
              <a:noFill/>
              <a:prstDash val="solid"/>
              <a:round/>
            </a:ln>
          </p:spPr>
        </p:sp>
        <p:sp>
          <p:nvSpPr>
            <p:cNvPr id="7" name="TextBox 7"/>
            <p:cNvSpPr txBox="1"/>
            <p:nvPr/>
          </p:nvSpPr>
          <p:spPr>
            <a:xfrm>
              <a:off x="0" y="-28575"/>
              <a:ext cx="2107259" cy="2135834"/>
            </a:xfrm>
            <a:prstGeom prst="rect">
              <a:avLst/>
            </a:prstGeom>
          </p:spPr>
          <p:txBody>
            <a:bodyPr lIns="34290" tIns="34290" rIns="34290" bIns="34290" rtlCol="0" anchor="ctr"/>
            <a:lstStyle/>
            <a:p>
              <a:pPr algn="ctr">
                <a:lnSpc>
                  <a:spcPts val="1795"/>
                </a:lnSpc>
                <a:spcBef>
                  <a:spcPct val="0"/>
                </a:spcBef>
              </a:pPr>
              <a:endParaRPr/>
            </a:p>
          </p:txBody>
        </p:sp>
      </p:grpSp>
      <p:grpSp>
        <p:nvGrpSpPr>
          <p:cNvPr id="8" name="Group 8"/>
          <p:cNvGrpSpPr/>
          <p:nvPr/>
        </p:nvGrpSpPr>
        <p:grpSpPr>
          <a:xfrm>
            <a:off x="4509260" y="1560229"/>
            <a:ext cx="7733490" cy="7733490"/>
            <a:chOff x="0" y="0"/>
            <a:chExt cx="2107259" cy="2107259"/>
          </a:xfrm>
        </p:grpSpPr>
        <p:sp>
          <p:nvSpPr>
            <p:cNvPr id="9" name="Freeform 9"/>
            <p:cNvSpPr/>
            <p:nvPr/>
          </p:nvSpPr>
          <p:spPr>
            <a:xfrm>
              <a:off x="0" y="0"/>
              <a:ext cx="2107259" cy="2107259"/>
            </a:xfrm>
            <a:custGeom>
              <a:avLst/>
              <a:gdLst/>
              <a:ahLst/>
              <a:cxnLst/>
              <a:rect l="l" t="t" r="r" b="b"/>
              <a:pathLst>
                <a:path w="2107259" h="2107259">
                  <a:moveTo>
                    <a:pt x="43047" y="0"/>
                  </a:moveTo>
                  <a:lnTo>
                    <a:pt x="2064212" y="0"/>
                  </a:lnTo>
                  <a:cubicBezTo>
                    <a:pt x="2075629" y="0"/>
                    <a:pt x="2086578" y="4535"/>
                    <a:pt x="2094651" y="12608"/>
                  </a:cubicBezTo>
                  <a:cubicBezTo>
                    <a:pt x="2102724" y="20681"/>
                    <a:pt x="2107259" y="31630"/>
                    <a:pt x="2107259" y="43047"/>
                  </a:cubicBezTo>
                  <a:lnTo>
                    <a:pt x="2107259" y="2064212"/>
                  </a:lnTo>
                  <a:cubicBezTo>
                    <a:pt x="2107259" y="2075629"/>
                    <a:pt x="2102724" y="2086578"/>
                    <a:pt x="2094651" y="2094651"/>
                  </a:cubicBezTo>
                  <a:cubicBezTo>
                    <a:pt x="2086578" y="2102724"/>
                    <a:pt x="2075629" y="2107259"/>
                    <a:pt x="2064212" y="2107259"/>
                  </a:cubicBezTo>
                  <a:lnTo>
                    <a:pt x="43047" y="2107259"/>
                  </a:lnTo>
                  <a:cubicBezTo>
                    <a:pt x="19273" y="2107259"/>
                    <a:pt x="0" y="2087987"/>
                    <a:pt x="0" y="2064212"/>
                  </a:cubicBezTo>
                  <a:lnTo>
                    <a:pt x="0" y="43047"/>
                  </a:lnTo>
                  <a:cubicBezTo>
                    <a:pt x="0" y="31630"/>
                    <a:pt x="4535" y="20681"/>
                    <a:pt x="12608" y="12608"/>
                  </a:cubicBezTo>
                  <a:cubicBezTo>
                    <a:pt x="20681" y="4535"/>
                    <a:pt x="31630" y="0"/>
                    <a:pt x="43047" y="0"/>
                  </a:cubicBezTo>
                  <a:close/>
                </a:path>
              </a:pathLst>
            </a:custGeom>
            <a:solidFill>
              <a:srgbClr val="FFF0E0"/>
            </a:solidFill>
            <a:ln w="38100" cap="rnd">
              <a:solidFill>
                <a:srgbClr val="000000"/>
              </a:solidFill>
              <a:prstDash val="solid"/>
              <a:round/>
            </a:ln>
          </p:spPr>
        </p:sp>
        <p:sp>
          <p:nvSpPr>
            <p:cNvPr id="10" name="TextBox 10"/>
            <p:cNvSpPr txBox="1"/>
            <p:nvPr/>
          </p:nvSpPr>
          <p:spPr>
            <a:xfrm>
              <a:off x="0" y="-28575"/>
              <a:ext cx="2107259" cy="2135834"/>
            </a:xfrm>
            <a:prstGeom prst="rect">
              <a:avLst/>
            </a:prstGeom>
          </p:spPr>
          <p:txBody>
            <a:bodyPr lIns="34290" tIns="34290" rIns="34290" bIns="34290" rtlCol="0" anchor="ctr"/>
            <a:lstStyle/>
            <a:p>
              <a:pPr algn="ctr">
                <a:lnSpc>
                  <a:spcPts val="1795"/>
                </a:lnSpc>
                <a:spcBef>
                  <a:spcPct val="0"/>
                </a:spcBef>
              </a:pPr>
              <a:endParaRPr/>
            </a:p>
          </p:txBody>
        </p:sp>
      </p:grpSp>
      <p:sp>
        <p:nvSpPr>
          <p:cNvPr id="11" name="Freeform 11"/>
          <p:cNvSpPr/>
          <p:nvPr/>
        </p:nvSpPr>
        <p:spPr>
          <a:xfrm>
            <a:off x="11285270" y="1928490"/>
            <a:ext cx="589218" cy="589218"/>
          </a:xfrm>
          <a:custGeom>
            <a:avLst/>
            <a:gdLst/>
            <a:ahLst/>
            <a:cxnLst/>
            <a:rect l="l" t="t" r="r" b="b"/>
            <a:pathLst>
              <a:path w="589218" h="589218">
                <a:moveTo>
                  <a:pt x="0" y="0"/>
                </a:moveTo>
                <a:lnTo>
                  <a:pt x="589219" y="0"/>
                </a:lnTo>
                <a:lnTo>
                  <a:pt x="589219" y="589218"/>
                </a:lnTo>
                <a:lnTo>
                  <a:pt x="0" y="5892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9658092" y="8495286"/>
            <a:ext cx="2109716" cy="527429"/>
            <a:chOff x="0" y="0"/>
            <a:chExt cx="602074" cy="150519"/>
          </a:xfrm>
        </p:grpSpPr>
        <p:sp>
          <p:nvSpPr>
            <p:cNvPr id="13" name="Freeform 13"/>
            <p:cNvSpPr/>
            <p:nvPr/>
          </p:nvSpPr>
          <p:spPr>
            <a:xfrm>
              <a:off x="0" y="0"/>
              <a:ext cx="602074" cy="150519"/>
            </a:xfrm>
            <a:custGeom>
              <a:avLst/>
              <a:gdLst/>
              <a:ahLst/>
              <a:cxnLst/>
              <a:rect l="l" t="t" r="r" b="b"/>
              <a:pathLst>
                <a:path w="602074" h="150519">
                  <a:moveTo>
                    <a:pt x="75259" y="0"/>
                  </a:moveTo>
                  <a:lnTo>
                    <a:pt x="526815" y="0"/>
                  </a:lnTo>
                  <a:cubicBezTo>
                    <a:pt x="568379" y="0"/>
                    <a:pt x="602074" y="33695"/>
                    <a:pt x="602074" y="75259"/>
                  </a:cubicBezTo>
                  <a:lnTo>
                    <a:pt x="602074" y="75259"/>
                  </a:lnTo>
                  <a:cubicBezTo>
                    <a:pt x="602074" y="95219"/>
                    <a:pt x="594145" y="114362"/>
                    <a:pt x="580031" y="128476"/>
                  </a:cubicBezTo>
                  <a:cubicBezTo>
                    <a:pt x="565917" y="142589"/>
                    <a:pt x="546775" y="150519"/>
                    <a:pt x="526815" y="150519"/>
                  </a:cubicBezTo>
                  <a:lnTo>
                    <a:pt x="75259" y="150519"/>
                  </a:lnTo>
                  <a:cubicBezTo>
                    <a:pt x="55299" y="150519"/>
                    <a:pt x="36157" y="142589"/>
                    <a:pt x="22043" y="128476"/>
                  </a:cubicBezTo>
                  <a:cubicBezTo>
                    <a:pt x="7929" y="114362"/>
                    <a:pt x="0" y="95219"/>
                    <a:pt x="0" y="75259"/>
                  </a:cubicBezTo>
                  <a:lnTo>
                    <a:pt x="0" y="75259"/>
                  </a:lnTo>
                  <a:cubicBezTo>
                    <a:pt x="0" y="55299"/>
                    <a:pt x="7929" y="36157"/>
                    <a:pt x="22043" y="22043"/>
                  </a:cubicBezTo>
                  <a:cubicBezTo>
                    <a:pt x="36157" y="7929"/>
                    <a:pt x="55299" y="0"/>
                    <a:pt x="75259" y="0"/>
                  </a:cubicBezTo>
                  <a:close/>
                </a:path>
              </a:pathLst>
            </a:custGeom>
            <a:solidFill>
              <a:srgbClr val="000000"/>
            </a:solidFill>
          </p:spPr>
        </p:sp>
        <p:sp>
          <p:nvSpPr>
            <p:cNvPr id="14" name="TextBox 14"/>
            <p:cNvSpPr txBox="1"/>
            <p:nvPr/>
          </p:nvSpPr>
          <p:spPr>
            <a:xfrm>
              <a:off x="0" y="-28575"/>
              <a:ext cx="602074" cy="179094"/>
            </a:xfrm>
            <a:prstGeom prst="rect">
              <a:avLst/>
            </a:prstGeom>
          </p:spPr>
          <p:txBody>
            <a:bodyPr lIns="34290" tIns="34290" rIns="34290" bIns="34290" rtlCol="0" anchor="ctr"/>
            <a:lstStyle/>
            <a:p>
              <a:pPr algn="ctr">
                <a:lnSpc>
                  <a:spcPts val="2079"/>
                </a:lnSpc>
              </a:pPr>
              <a:endParaRPr/>
            </a:p>
          </p:txBody>
        </p:sp>
      </p:grpSp>
      <p:sp>
        <p:nvSpPr>
          <p:cNvPr id="15" name="TextBox 15"/>
          <p:cNvSpPr txBox="1"/>
          <p:nvPr/>
        </p:nvSpPr>
        <p:spPr>
          <a:xfrm>
            <a:off x="5207649" y="3017997"/>
            <a:ext cx="5033074" cy="936768"/>
          </a:xfrm>
          <a:prstGeom prst="rect">
            <a:avLst/>
          </a:prstGeom>
        </p:spPr>
        <p:txBody>
          <a:bodyPr lIns="0" tIns="0" rIns="0" bIns="0" rtlCol="0" anchor="t">
            <a:spAutoFit/>
          </a:bodyPr>
          <a:lstStyle/>
          <a:p>
            <a:pPr algn="l">
              <a:lnSpc>
                <a:spcPts val="6959"/>
              </a:lnSpc>
            </a:pPr>
            <a:r>
              <a:rPr lang="en-US" sz="6959">
                <a:solidFill>
                  <a:srgbClr val="E88241"/>
                </a:solidFill>
                <a:latin typeface="Gulfs Display"/>
              </a:rPr>
              <a:t>MONGODB</a:t>
            </a:r>
          </a:p>
        </p:txBody>
      </p:sp>
      <p:sp>
        <p:nvSpPr>
          <p:cNvPr id="16" name="TextBox 16"/>
          <p:cNvSpPr txBox="1"/>
          <p:nvPr/>
        </p:nvSpPr>
        <p:spPr>
          <a:xfrm>
            <a:off x="4785457" y="4198932"/>
            <a:ext cx="7089032" cy="5262309"/>
          </a:xfrm>
          <a:prstGeom prst="rect">
            <a:avLst/>
          </a:prstGeom>
        </p:spPr>
        <p:txBody>
          <a:bodyPr lIns="0" tIns="0" rIns="0" bIns="0" rtlCol="0" anchor="t">
            <a:spAutoFit/>
          </a:bodyPr>
          <a:lstStyle/>
          <a:p>
            <a:pPr algn="l">
              <a:lnSpc>
                <a:spcPts val="3489"/>
              </a:lnSpc>
            </a:pPr>
            <a:r>
              <a:rPr lang="en-US" sz="2907">
                <a:solidFill>
                  <a:srgbClr val="000000"/>
                </a:solidFill>
                <a:latin typeface="TT Norms"/>
              </a:rPr>
              <a:t> a document-oriented database that stores all of its data as Binary JSON (BSON) documents. </a:t>
            </a:r>
          </a:p>
          <a:p>
            <a:pPr algn="l">
              <a:lnSpc>
                <a:spcPts val="3489"/>
              </a:lnSpc>
            </a:pPr>
            <a:r>
              <a:rPr lang="en-US" sz="2907">
                <a:solidFill>
                  <a:srgbClr val="000000"/>
                </a:solidFill>
                <a:latin typeface="TT Norms"/>
              </a:rPr>
              <a:t>BSON allows you to serialize many forms of data.</a:t>
            </a:r>
          </a:p>
          <a:p>
            <a:pPr algn="l">
              <a:lnSpc>
                <a:spcPts val="3489"/>
              </a:lnSpc>
            </a:pPr>
            <a:r>
              <a:rPr lang="en-US" sz="2907">
                <a:solidFill>
                  <a:srgbClr val="000000"/>
                </a:solidFill>
                <a:latin typeface="TT Norms"/>
              </a:rPr>
              <a:t> Using BSON documents allows you to store unstructured, semi-structured, and structured data. Instead of a database schema, MongoDB uses a flexible approach, storing documents in collections.</a:t>
            </a:r>
          </a:p>
          <a:p>
            <a:pPr algn="l">
              <a:lnSpc>
                <a:spcPts val="3489"/>
              </a:lnSpc>
            </a:pPr>
            <a:endParaRPr lang="en-US" sz="2907">
              <a:solidFill>
                <a:srgbClr val="000000"/>
              </a:solidFill>
              <a:latin typeface="TT Norms"/>
            </a:endParaRPr>
          </a:p>
        </p:txBody>
      </p:sp>
      <p:sp>
        <p:nvSpPr>
          <p:cNvPr id="17" name="TextBox 17"/>
          <p:cNvSpPr txBox="1"/>
          <p:nvPr/>
        </p:nvSpPr>
        <p:spPr>
          <a:xfrm>
            <a:off x="5966090" y="8601507"/>
            <a:ext cx="3516193" cy="324513"/>
          </a:xfrm>
          <a:prstGeom prst="rect">
            <a:avLst/>
          </a:prstGeom>
        </p:spPr>
        <p:txBody>
          <a:bodyPr lIns="0" tIns="0" rIns="0" bIns="0" rtlCol="0" anchor="t">
            <a:spAutoFit/>
          </a:bodyPr>
          <a:lstStyle/>
          <a:p>
            <a:pPr algn="l">
              <a:lnSpc>
                <a:spcPts val="2657"/>
              </a:lnSpc>
            </a:pPr>
            <a:r>
              <a:rPr lang="en-US" sz="2214">
                <a:solidFill>
                  <a:srgbClr val="000000"/>
                </a:solidFill>
                <a:latin typeface="TT Norms"/>
              </a:rPr>
              <a:t>@reallygreatsite</a:t>
            </a:r>
          </a:p>
        </p:txBody>
      </p:sp>
      <p:sp>
        <p:nvSpPr>
          <p:cNvPr id="18" name="TextBox 18"/>
          <p:cNvSpPr txBox="1"/>
          <p:nvPr/>
        </p:nvSpPr>
        <p:spPr>
          <a:xfrm>
            <a:off x="9658092" y="8601507"/>
            <a:ext cx="2109716" cy="324513"/>
          </a:xfrm>
          <a:prstGeom prst="rect">
            <a:avLst/>
          </a:prstGeom>
        </p:spPr>
        <p:txBody>
          <a:bodyPr lIns="0" tIns="0" rIns="0" bIns="0" rtlCol="0" anchor="t">
            <a:spAutoFit/>
          </a:bodyPr>
          <a:lstStyle/>
          <a:p>
            <a:pPr algn="ctr">
              <a:lnSpc>
                <a:spcPts val="2657"/>
              </a:lnSpc>
            </a:pPr>
            <a:r>
              <a:rPr lang="en-US" sz="2214">
                <a:solidFill>
                  <a:srgbClr val="FFFFFF"/>
                </a:solidFill>
                <a:latin typeface="TT Norms"/>
              </a:rPr>
              <a:t>Read More</a:t>
            </a:r>
          </a:p>
        </p:txBody>
      </p:sp>
      <p:grpSp>
        <p:nvGrpSpPr>
          <p:cNvPr id="19" name="Group 19"/>
          <p:cNvGrpSpPr/>
          <p:nvPr/>
        </p:nvGrpSpPr>
        <p:grpSpPr>
          <a:xfrm>
            <a:off x="4130385" y="1245638"/>
            <a:ext cx="9809346" cy="8324276"/>
            <a:chOff x="0" y="0"/>
            <a:chExt cx="2672899" cy="2268240"/>
          </a:xfrm>
          <a:effectLst>
            <a:outerShdw blurRad="76200" dir="18900000" sy="23000" kx="-1200000" algn="bl" rotWithShape="0">
              <a:prstClr val="black">
                <a:alpha val="20000"/>
              </a:prstClr>
            </a:outerShdw>
          </a:effectLst>
        </p:grpSpPr>
        <p:sp>
          <p:nvSpPr>
            <p:cNvPr id="20" name="Freeform 20"/>
            <p:cNvSpPr/>
            <p:nvPr/>
          </p:nvSpPr>
          <p:spPr>
            <a:xfrm>
              <a:off x="0" y="0"/>
              <a:ext cx="2672899" cy="2268240"/>
            </a:xfrm>
            <a:custGeom>
              <a:avLst/>
              <a:gdLst/>
              <a:ahLst/>
              <a:cxnLst/>
              <a:rect l="l" t="t" r="r" b="b"/>
              <a:pathLst>
                <a:path w="2672899" h="2268240">
                  <a:moveTo>
                    <a:pt x="33937" y="0"/>
                  </a:moveTo>
                  <a:lnTo>
                    <a:pt x="2638962" y="0"/>
                  </a:lnTo>
                  <a:cubicBezTo>
                    <a:pt x="2657705" y="0"/>
                    <a:pt x="2672899" y="15194"/>
                    <a:pt x="2672899" y="33937"/>
                  </a:cubicBezTo>
                  <a:lnTo>
                    <a:pt x="2672899" y="2234302"/>
                  </a:lnTo>
                  <a:cubicBezTo>
                    <a:pt x="2672899" y="2253045"/>
                    <a:pt x="2657705" y="2268240"/>
                    <a:pt x="2638962" y="2268240"/>
                  </a:cubicBezTo>
                  <a:lnTo>
                    <a:pt x="33937" y="2268240"/>
                  </a:lnTo>
                  <a:cubicBezTo>
                    <a:pt x="15194" y="2268240"/>
                    <a:pt x="0" y="2253045"/>
                    <a:pt x="0" y="2234302"/>
                  </a:cubicBezTo>
                  <a:lnTo>
                    <a:pt x="0" y="33937"/>
                  </a:lnTo>
                  <a:cubicBezTo>
                    <a:pt x="0" y="15194"/>
                    <a:pt x="15194" y="0"/>
                    <a:pt x="33937" y="0"/>
                  </a:cubicBezTo>
                  <a:close/>
                </a:path>
              </a:pathLst>
            </a:custGeom>
            <a:solidFill>
              <a:srgbClr val="000000"/>
            </a:solidFill>
            <a:ln cap="rnd">
              <a:noFill/>
              <a:prstDash val="solid"/>
              <a:round/>
            </a:ln>
            <a:scene3d>
              <a:camera prst="orthographicFront"/>
              <a:lightRig rig="threePt" dir="t"/>
            </a:scene3d>
            <a:sp3d/>
          </p:spPr>
        </p:sp>
        <p:sp>
          <p:nvSpPr>
            <p:cNvPr id="21" name="TextBox 21"/>
            <p:cNvSpPr txBox="1"/>
            <p:nvPr/>
          </p:nvSpPr>
          <p:spPr>
            <a:xfrm>
              <a:off x="0" y="-28575"/>
              <a:ext cx="2672899" cy="2296815"/>
            </a:xfrm>
            <a:prstGeom prst="rect">
              <a:avLst/>
            </a:prstGeom>
            <a:scene3d>
              <a:camera prst="orthographicFront"/>
              <a:lightRig rig="threePt" dir="t"/>
            </a:scene3d>
            <a:sp3d/>
          </p:spPr>
          <p:txBody>
            <a:bodyPr lIns="34290" tIns="34290" rIns="34290" bIns="34290" rtlCol="0" anchor="ctr"/>
            <a:lstStyle/>
            <a:p>
              <a:pPr algn="ctr">
                <a:lnSpc>
                  <a:spcPts val="1795"/>
                </a:lnSpc>
                <a:spcBef>
                  <a:spcPct val="0"/>
                </a:spcBef>
              </a:pPr>
              <a:endParaRPr/>
            </a:p>
          </p:txBody>
        </p:sp>
      </p:grpSp>
      <p:grpSp>
        <p:nvGrpSpPr>
          <p:cNvPr id="22" name="Group 22"/>
          <p:cNvGrpSpPr/>
          <p:nvPr/>
        </p:nvGrpSpPr>
        <p:grpSpPr>
          <a:xfrm>
            <a:off x="3885363" y="1028700"/>
            <a:ext cx="9738638" cy="8265018"/>
            <a:chOff x="0" y="0"/>
            <a:chExt cx="2653632" cy="2252093"/>
          </a:xfrm>
        </p:grpSpPr>
        <p:sp>
          <p:nvSpPr>
            <p:cNvPr id="23" name="Freeform 23"/>
            <p:cNvSpPr/>
            <p:nvPr/>
          </p:nvSpPr>
          <p:spPr>
            <a:xfrm>
              <a:off x="0" y="0"/>
              <a:ext cx="2653632" cy="2252093"/>
            </a:xfrm>
            <a:custGeom>
              <a:avLst/>
              <a:gdLst/>
              <a:ahLst/>
              <a:cxnLst/>
              <a:rect l="l" t="t" r="r" b="b"/>
              <a:pathLst>
                <a:path w="2653632" h="2252093">
                  <a:moveTo>
                    <a:pt x="34184" y="0"/>
                  </a:moveTo>
                  <a:lnTo>
                    <a:pt x="2619448" y="0"/>
                  </a:lnTo>
                  <a:cubicBezTo>
                    <a:pt x="2628514" y="0"/>
                    <a:pt x="2637209" y="3601"/>
                    <a:pt x="2643620" y="10012"/>
                  </a:cubicBezTo>
                  <a:cubicBezTo>
                    <a:pt x="2650030" y="16423"/>
                    <a:pt x="2653632" y="25118"/>
                    <a:pt x="2653632" y="34184"/>
                  </a:cubicBezTo>
                  <a:lnTo>
                    <a:pt x="2653632" y="2217909"/>
                  </a:lnTo>
                  <a:cubicBezTo>
                    <a:pt x="2653632" y="2226975"/>
                    <a:pt x="2650030" y="2235670"/>
                    <a:pt x="2643620" y="2242081"/>
                  </a:cubicBezTo>
                  <a:cubicBezTo>
                    <a:pt x="2637209" y="2248491"/>
                    <a:pt x="2628514" y="2252093"/>
                    <a:pt x="2619448" y="2252093"/>
                  </a:cubicBezTo>
                  <a:lnTo>
                    <a:pt x="34184" y="2252093"/>
                  </a:lnTo>
                  <a:cubicBezTo>
                    <a:pt x="25118" y="2252093"/>
                    <a:pt x="16423" y="2248491"/>
                    <a:pt x="10012" y="2242081"/>
                  </a:cubicBezTo>
                  <a:cubicBezTo>
                    <a:pt x="3601" y="2235670"/>
                    <a:pt x="0" y="2226975"/>
                    <a:pt x="0" y="2217909"/>
                  </a:cubicBezTo>
                  <a:lnTo>
                    <a:pt x="0" y="34184"/>
                  </a:lnTo>
                  <a:cubicBezTo>
                    <a:pt x="0" y="25118"/>
                    <a:pt x="3601" y="16423"/>
                    <a:pt x="10012" y="10012"/>
                  </a:cubicBezTo>
                  <a:cubicBezTo>
                    <a:pt x="16423" y="3601"/>
                    <a:pt x="25118" y="0"/>
                    <a:pt x="34184" y="0"/>
                  </a:cubicBezTo>
                  <a:close/>
                </a:path>
              </a:pathLst>
            </a:custGeom>
            <a:solidFill>
              <a:srgbClr val="FFF0E0"/>
            </a:solidFill>
            <a:ln w="38100" cap="rnd">
              <a:solidFill>
                <a:srgbClr val="000000"/>
              </a:solidFill>
              <a:prstDash val="solid"/>
              <a:round/>
            </a:ln>
          </p:spPr>
        </p:sp>
        <p:sp>
          <p:nvSpPr>
            <p:cNvPr id="24" name="TextBox 24"/>
            <p:cNvSpPr txBox="1"/>
            <p:nvPr/>
          </p:nvSpPr>
          <p:spPr>
            <a:xfrm>
              <a:off x="0" y="-28575"/>
              <a:ext cx="2653632" cy="2280668"/>
            </a:xfrm>
            <a:prstGeom prst="rect">
              <a:avLst/>
            </a:prstGeom>
          </p:spPr>
          <p:txBody>
            <a:bodyPr lIns="34290" tIns="34290" rIns="34290" bIns="34290" rtlCol="0" anchor="ctr"/>
            <a:lstStyle/>
            <a:p>
              <a:pPr algn="ctr">
                <a:lnSpc>
                  <a:spcPts val="1795"/>
                </a:lnSpc>
                <a:spcBef>
                  <a:spcPct val="0"/>
                </a:spcBef>
              </a:pPr>
              <a:endParaRPr/>
            </a:p>
          </p:txBody>
        </p:sp>
      </p:grpSp>
      <p:sp>
        <p:nvSpPr>
          <p:cNvPr id="25" name="Freeform 25"/>
          <p:cNvSpPr/>
          <p:nvPr/>
        </p:nvSpPr>
        <p:spPr>
          <a:xfrm>
            <a:off x="12528056" y="1417991"/>
            <a:ext cx="589218" cy="589218"/>
          </a:xfrm>
          <a:custGeom>
            <a:avLst/>
            <a:gdLst/>
            <a:ahLst/>
            <a:cxnLst/>
            <a:rect l="l" t="t" r="r" b="b"/>
            <a:pathLst>
              <a:path w="589218" h="589218">
                <a:moveTo>
                  <a:pt x="0" y="0"/>
                </a:moveTo>
                <a:lnTo>
                  <a:pt x="589219" y="0"/>
                </a:lnTo>
                <a:lnTo>
                  <a:pt x="589219" y="589218"/>
                </a:lnTo>
                <a:lnTo>
                  <a:pt x="0" y="5892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4255617" y="2903697"/>
            <a:ext cx="8870280" cy="6469071"/>
          </a:xfrm>
          <a:prstGeom prst="rect">
            <a:avLst/>
          </a:prstGeom>
        </p:spPr>
        <p:txBody>
          <a:bodyPr lIns="0" tIns="0" rIns="0" bIns="0" rtlCol="0" anchor="t">
            <a:spAutoFit/>
          </a:bodyPr>
          <a:lstStyle/>
          <a:p>
            <a:pPr algn="l">
              <a:lnSpc>
                <a:spcPts val="3979"/>
              </a:lnSpc>
            </a:pPr>
            <a:r>
              <a:rPr lang="en-US" sz="3316" dirty="0">
                <a:solidFill>
                  <a:srgbClr val="000000"/>
                </a:solidFill>
                <a:latin typeface="Merriweather"/>
              </a:rPr>
              <a:t> a document-oriented database that stores all of its data as Binary JSON (BSON) documents. </a:t>
            </a:r>
          </a:p>
          <a:p>
            <a:pPr algn="l">
              <a:lnSpc>
                <a:spcPts val="3979"/>
              </a:lnSpc>
            </a:pPr>
            <a:endParaRPr lang="en-US" sz="3316" dirty="0">
              <a:solidFill>
                <a:srgbClr val="000000"/>
              </a:solidFill>
              <a:latin typeface="Merriweather"/>
            </a:endParaRPr>
          </a:p>
          <a:p>
            <a:pPr algn="l">
              <a:lnSpc>
                <a:spcPts val="3979"/>
              </a:lnSpc>
            </a:pPr>
            <a:r>
              <a:rPr lang="en-US" sz="3316" dirty="0">
                <a:solidFill>
                  <a:srgbClr val="000000"/>
                </a:solidFill>
                <a:latin typeface="Merriweather"/>
              </a:rPr>
              <a:t>BSON allows you to serialize many forms of data.</a:t>
            </a:r>
          </a:p>
          <a:p>
            <a:pPr algn="l">
              <a:lnSpc>
                <a:spcPts val="3979"/>
              </a:lnSpc>
            </a:pPr>
            <a:r>
              <a:rPr lang="en-US" sz="3316" dirty="0">
                <a:solidFill>
                  <a:srgbClr val="000000"/>
                </a:solidFill>
                <a:latin typeface="Merriweather"/>
              </a:rPr>
              <a:t>Using BSON documents allows you to store unstructured, semi-structured, and structured data. Instead of a database schema, MongoDB uses a flexible approach, storing documents in collections.</a:t>
            </a:r>
          </a:p>
          <a:p>
            <a:pPr algn="l">
              <a:lnSpc>
                <a:spcPts val="3979"/>
              </a:lnSpc>
            </a:pPr>
            <a:endParaRPr lang="en-US" sz="3316" dirty="0">
              <a:solidFill>
                <a:srgbClr val="000000"/>
              </a:solidFill>
              <a:latin typeface="Merriweather"/>
            </a:endParaRPr>
          </a:p>
        </p:txBody>
      </p:sp>
      <p:grpSp>
        <p:nvGrpSpPr>
          <p:cNvPr id="27" name="Group 27"/>
          <p:cNvGrpSpPr/>
          <p:nvPr/>
        </p:nvGrpSpPr>
        <p:grpSpPr>
          <a:xfrm>
            <a:off x="10980429" y="8495286"/>
            <a:ext cx="2267978" cy="526866"/>
            <a:chOff x="0" y="0"/>
            <a:chExt cx="647239" cy="150358"/>
          </a:xfrm>
        </p:grpSpPr>
        <p:sp>
          <p:nvSpPr>
            <p:cNvPr id="28" name="Freeform 28"/>
            <p:cNvSpPr/>
            <p:nvPr/>
          </p:nvSpPr>
          <p:spPr>
            <a:xfrm>
              <a:off x="0" y="0"/>
              <a:ext cx="647239" cy="150358"/>
            </a:xfrm>
            <a:custGeom>
              <a:avLst/>
              <a:gdLst/>
              <a:ahLst/>
              <a:cxnLst/>
              <a:rect l="l" t="t" r="r" b="b"/>
              <a:pathLst>
                <a:path w="647239" h="150358">
                  <a:moveTo>
                    <a:pt x="75179" y="0"/>
                  </a:moveTo>
                  <a:lnTo>
                    <a:pt x="572060" y="0"/>
                  </a:lnTo>
                  <a:cubicBezTo>
                    <a:pt x="613581" y="0"/>
                    <a:pt x="647239" y="33659"/>
                    <a:pt x="647239" y="75179"/>
                  </a:cubicBezTo>
                  <a:lnTo>
                    <a:pt x="647239" y="75179"/>
                  </a:lnTo>
                  <a:cubicBezTo>
                    <a:pt x="647239" y="116699"/>
                    <a:pt x="613581" y="150358"/>
                    <a:pt x="572060" y="150358"/>
                  </a:cubicBezTo>
                  <a:lnTo>
                    <a:pt x="75179" y="150358"/>
                  </a:lnTo>
                  <a:cubicBezTo>
                    <a:pt x="33659" y="150358"/>
                    <a:pt x="0" y="116699"/>
                    <a:pt x="0" y="75179"/>
                  </a:cubicBezTo>
                  <a:lnTo>
                    <a:pt x="0" y="75179"/>
                  </a:lnTo>
                  <a:cubicBezTo>
                    <a:pt x="0" y="33659"/>
                    <a:pt x="33659" y="0"/>
                    <a:pt x="75179" y="0"/>
                  </a:cubicBezTo>
                  <a:close/>
                </a:path>
              </a:pathLst>
            </a:custGeom>
            <a:solidFill>
              <a:srgbClr val="000000"/>
            </a:solidFill>
          </p:spPr>
        </p:sp>
        <p:sp>
          <p:nvSpPr>
            <p:cNvPr id="29" name="TextBox 29"/>
            <p:cNvSpPr txBox="1"/>
            <p:nvPr/>
          </p:nvSpPr>
          <p:spPr>
            <a:xfrm>
              <a:off x="0" y="-28575"/>
              <a:ext cx="647239" cy="178933"/>
            </a:xfrm>
            <a:prstGeom prst="rect">
              <a:avLst/>
            </a:prstGeom>
          </p:spPr>
          <p:txBody>
            <a:bodyPr lIns="34290" tIns="34290" rIns="34290" bIns="34290" rtlCol="0" anchor="ctr"/>
            <a:lstStyle/>
            <a:p>
              <a:pPr algn="ctr">
                <a:lnSpc>
                  <a:spcPts val="2079"/>
                </a:lnSpc>
              </a:pPr>
              <a:endParaRPr/>
            </a:p>
          </p:txBody>
        </p:sp>
      </p:grpSp>
      <p:sp>
        <p:nvSpPr>
          <p:cNvPr id="30" name="TextBox 30"/>
          <p:cNvSpPr txBox="1"/>
          <p:nvPr/>
        </p:nvSpPr>
        <p:spPr>
          <a:xfrm>
            <a:off x="5329553" y="1615779"/>
            <a:ext cx="5909028" cy="976866"/>
          </a:xfrm>
          <a:prstGeom prst="rect">
            <a:avLst/>
          </a:prstGeom>
        </p:spPr>
        <p:txBody>
          <a:bodyPr lIns="0" tIns="0" rIns="0" bIns="0" rtlCol="0" anchor="t">
            <a:spAutoFit/>
          </a:bodyPr>
          <a:lstStyle/>
          <a:p>
            <a:pPr algn="l">
              <a:lnSpc>
                <a:spcPts val="6959"/>
              </a:lnSpc>
            </a:pPr>
            <a:r>
              <a:rPr lang="en-US" sz="6959" dirty="0">
                <a:solidFill>
                  <a:srgbClr val="C36518"/>
                </a:solidFill>
                <a:latin typeface="Brasika"/>
              </a:rPr>
              <a:t>MONGODB</a:t>
            </a:r>
          </a:p>
        </p:txBody>
      </p:sp>
      <p:sp>
        <p:nvSpPr>
          <p:cNvPr id="31" name="TextBox 31"/>
          <p:cNvSpPr txBox="1"/>
          <p:nvPr/>
        </p:nvSpPr>
        <p:spPr>
          <a:xfrm>
            <a:off x="10980429" y="8579452"/>
            <a:ext cx="2267978" cy="359097"/>
          </a:xfrm>
          <a:prstGeom prst="rect">
            <a:avLst/>
          </a:prstGeom>
        </p:spPr>
        <p:txBody>
          <a:bodyPr lIns="0" tIns="0" rIns="0" bIns="0" rtlCol="0" anchor="t">
            <a:spAutoFit/>
          </a:bodyPr>
          <a:lstStyle/>
          <a:p>
            <a:pPr algn="ctr">
              <a:lnSpc>
                <a:spcPts val="2857"/>
              </a:lnSpc>
            </a:pPr>
            <a:r>
              <a:rPr lang="en-US" sz="2381">
                <a:solidFill>
                  <a:srgbClr val="FFFFFF"/>
                </a:solidFill>
                <a:latin typeface="TT Norms"/>
              </a:rPr>
              <a:t>Read More</a:t>
            </a:r>
          </a:p>
        </p:txBody>
      </p:sp>
      <p:pic>
        <p:nvPicPr>
          <p:cNvPr id="35" name="Picture 3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0207" y="1245637"/>
            <a:ext cx="1042168" cy="1415100"/>
          </a:xfrm>
          <a:prstGeom prst="rect">
            <a:avLst/>
          </a:prstGeom>
        </p:spPr>
      </p:pic>
    </p:spTree>
    <p:extLst>
      <p:ext uri="{BB962C8B-B14F-4D97-AF65-F5344CB8AC3E}">
        <p14:creationId xmlns:p14="http://schemas.microsoft.com/office/powerpoint/2010/main" val="109481091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4596635">
            <a:off x="6345837" y="2858837"/>
            <a:ext cx="3034322" cy="1517161"/>
          </a:xfrm>
          <a:custGeom>
            <a:avLst/>
            <a:gdLst/>
            <a:ahLst/>
            <a:cxnLst/>
            <a:rect l="l" t="t" r="r" b="b"/>
            <a:pathLst>
              <a:path w="3034322" h="1517161">
                <a:moveTo>
                  <a:pt x="0" y="0"/>
                </a:moveTo>
                <a:lnTo>
                  <a:pt x="3034322" y="0"/>
                </a:lnTo>
                <a:lnTo>
                  <a:pt x="3034322" y="1517160"/>
                </a:lnTo>
                <a:lnTo>
                  <a:pt x="0" y="1517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203364">
            <a:off x="7944009" y="5911003"/>
            <a:ext cx="3034322" cy="1517161"/>
          </a:xfrm>
          <a:custGeom>
            <a:avLst/>
            <a:gdLst/>
            <a:ahLst/>
            <a:cxnLst/>
            <a:rect l="l" t="t" r="r" b="b"/>
            <a:pathLst>
              <a:path w="3034322" h="1517161">
                <a:moveTo>
                  <a:pt x="0" y="0"/>
                </a:moveTo>
                <a:lnTo>
                  <a:pt x="3034322" y="0"/>
                </a:lnTo>
                <a:lnTo>
                  <a:pt x="3034322" y="1517160"/>
                </a:lnTo>
                <a:lnTo>
                  <a:pt x="0" y="1517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803364">
            <a:off x="7511090" y="2703211"/>
            <a:ext cx="2179738" cy="217973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BDB5"/>
            </a:solidFill>
          </p:spPr>
        </p:sp>
        <p:sp>
          <p:nvSpPr>
            <p:cNvPr id="6" name="TextBox 6"/>
            <p:cNvSpPr txBox="1"/>
            <p:nvPr/>
          </p:nvSpPr>
          <p:spPr>
            <a:xfrm>
              <a:off x="76200" y="47625"/>
              <a:ext cx="660400" cy="688975"/>
            </a:xfrm>
            <a:prstGeom prst="rect">
              <a:avLst/>
            </a:prstGeom>
          </p:spPr>
          <p:txBody>
            <a:bodyPr lIns="25940" tIns="25940" rIns="25940" bIns="25940" rtlCol="0" anchor="ctr"/>
            <a:lstStyle/>
            <a:p>
              <a:pPr algn="ctr">
                <a:lnSpc>
                  <a:spcPts val="2274"/>
                </a:lnSpc>
                <a:spcBef>
                  <a:spcPct val="0"/>
                </a:spcBef>
              </a:pPr>
              <a:endParaRPr/>
            </a:p>
          </p:txBody>
        </p:sp>
      </p:grpSp>
      <p:grpSp>
        <p:nvGrpSpPr>
          <p:cNvPr id="7" name="Group 7"/>
          <p:cNvGrpSpPr/>
          <p:nvPr/>
        </p:nvGrpSpPr>
        <p:grpSpPr>
          <a:xfrm>
            <a:off x="7633340" y="5404051"/>
            <a:ext cx="2179738" cy="217973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BBCCC"/>
            </a:solidFill>
          </p:spPr>
        </p:sp>
        <p:sp>
          <p:nvSpPr>
            <p:cNvPr id="9" name="TextBox 9"/>
            <p:cNvSpPr txBox="1"/>
            <p:nvPr/>
          </p:nvSpPr>
          <p:spPr>
            <a:xfrm>
              <a:off x="76200" y="47625"/>
              <a:ext cx="660400" cy="688975"/>
            </a:xfrm>
            <a:prstGeom prst="rect">
              <a:avLst/>
            </a:prstGeom>
          </p:spPr>
          <p:txBody>
            <a:bodyPr lIns="25940" tIns="25940" rIns="25940" bIns="25940" rtlCol="0" anchor="ctr"/>
            <a:lstStyle/>
            <a:p>
              <a:pPr algn="ctr">
                <a:lnSpc>
                  <a:spcPts val="2274"/>
                </a:lnSpc>
                <a:spcBef>
                  <a:spcPct val="0"/>
                </a:spcBef>
              </a:pPr>
              <a:endParaRPr/>
            </a:p>
          </p:txBody>
        </p:sp>
      </p:grpSp>
      <p:grpSp>
        <p:nvGrpSpPr>
          <p:cNvPr id="10" name="Group 10"/>
          <p:cNvGrpSpPr/>
          <p:nvPr/>
        </p:nvGrpSpPr>
        <p:grpSpPr>
          <a:xfrm rot="803364">
            <a:off x="8259405" y="4953614"/>
            <a:ext cx="970831" cy="427292"/>
            <a:chOff x="0" y="0"/>
            <a:chExt cx="229835" cy="101157"/>
          </a:xfrm>
        </p:grpSpPr>
        <p:sp>
          <p:nvSpPr>
            <p:cNvPr id="11" name="Freeform 11"/>
            <p:cNvSpPr/>
            <p:nvPr/>
          </p:nvSpPr>
          <p:spPr>
            <a:xfrm>
              <a:off x="0" y="0"/>
              <a:ext cx="229835" cy="101157"/>
            </a:xfrm>
            <a:custGeom>
              <a:avLst/>
              <a:gdLst/>
              <a:ahLst/>
              <a:cxnLst/>
              <a:rect l="l" t="t" r="r" b="b"/>
              <a:pathLst>
                <a:path w="229835" h="101157">
                  <a:moveTo>
                    <a:pt x="0" y="0"/>
                  </a:moveTo>
                  <a:lnTo>
                    <a:pt x="229835" y="0"/>
                  </a:lnTo>
                  <a:lnTo>
                    <a:pt x="229835" y="101157"/>
                  </a:lnTo>
                  <a:lnTo>
                    <a:pt x="0" y="101157"/>
                  </a:lnTo>
                  <a:close/>
                </a:path>
              </a:pathLst>
            </a:custGeom>
            <a:solidFill>
              <a:srgbClr val="404040"/>
            </a:solidFill>
          </p:spPr>
        </p:sp>
        <p:sp>
          <p:nvSpPr>
            <p:cNvPr id="12" name="TextBox 12"/>
            <p:cNvSpPr txBox="1"/>
            <p:nvPr/>
          </p:nvSpPr>
          <p:spPr>
            <a:xfrm>
              <a:off x="0" y="-28575"/>
              <a:ext cx="229835" cy="129732"/>
            </a:xfrm>
            <a:prstGeom prst="rect">
              <a:avLst/>
            </a:prstGeom>
          </p:spPr>
          <p:txBody>
            <a:bodyPr lIns="25940" tIns="25940" rIns="25940" bIns="25940" rtlCol="0" anchor="ctr"/>
            <a:lstStyle/>
            <a:p>
              <a:pPr algn="ctr">
                <a:lnSpc>
                  <a:spcPts val="2274"/>
                </a:lnSpc>
              </a:pPr>
              <a:endParaRPr/>
            </a:p>
          </p:txBody>
        </p:sp>
      </p:grpSp>
      <p:grpSp>
        <p:nvGrpSpPr>
          <p:cNvPr id="13" name="Group 13"/>
          <p:cNvGrpSpPr/>
          <p:nvPr/>
        </p:nvGrpSpPr>
        <p:grpSpPr>
          <a:xfrm rot="1047333">
            <a:off x="7904992" y="7471370"/>
            <a:ext cx="550352" cy="427292"/>
            <a:chOff x="0" y="0"/>
            <a:chExt cx="130291" cy="101157"/>
          </a:xfrm>
        </p:grpSpPr>
        <p:sp>
          <p:nvSpPr>
            <p:cNvPr id="14" name="Freeform 14"/>
            <p:cNvSpPr/>
            <p:nvPr/>
          </p:nvSpPr>
          <p:spPr>
            <a:xfrm>
              <a:off x="0" y="0"/>
              <a:ext cx="130291" cy="101157"/>
            </a:xfrm>
            <a:custGeom>
              <a:avLst/>
              <a:gdLst/>
              <a:ahLst/>
              <a:cxnLst/>
              <a:rect l="l" t="t" r="r" b="b"/>
              <a:pathLst>
                <a:path w="130291" h="101157">
                  <a:moveTo>
                    <a:pt x="0" y="0"/>
                  </a:moveTo>
                  <a:lnTo>
                    <a:pt x="130291" y="0"/>
                  </a:lnTo>
                  <a:lnTo>
                    <a:pt x="130291" y="101157"/>
                  </a:lnTo>
                  <a:lnTo>
                    <a:pt x="0" y="101157"/>
                  </a:lnTo>
                  <a:close/>
                </a:path>
              </a:pathLst>
            </a:custGeom>
            <a:solidFill>
              <a:srgbClr val="404040"/>
            </a:solidFill>
          </p:spPr>
        </p:sp>
        <p:sp>
          <p:nvSpPr>
            <p:cNvPr id="15" name="TextBox 15"/>
            <p:cNvSpPr txBox="1"/>
            <p:nvPr/>
          </p:nvSpPr>
          <p:spPr>
            <a:xfrm>
              <a:off x="0" y="-28575"/>
              <a:ext cx="130291" cy="129732"/>
            </a:xfrm>
            <a:prstGeom prst="rect">
              <a:avLst/>
            </a:prstGeom>
          </p:spPr>
          <p:txBody>
            <a:bodyPr lIns="25940" tIns="25940" rIns="25940" bIns="25940" rtlCol="0" anchor="ctr"/>
            <a:lstStyle/>
            <a:p>
              <a:pPr algn="ctr">
                <a:lnSpc>
                  <a:spcPts val="2274"/>
                </a:lnSpc>
              </a:pPr>
              <a:endParaRPr/>
            </a:p>
          </p:txBody>
        </p:sp>
      </p:grpSp>
      <p:grpSp>
        <p:nvGrpSpPr>
          <p:cNvPr id="16" name="Group 16"/>
          <p:cNvGrpSpPr/>
          <p:nvPr/>
        </p:nvGrpSpPr>
        <p:grpSpPr>
          <a:xfrm>
            <a:off x="11202170" y="1056527"/>
            <a:ext cx="6622780" cy="7751647"/>
            <a:chOff x="0" y="0"/>
            <a:chExt cx="1059678" cy="1240302"/>
          </a:xfrm>
        </p:grpSpPr>
        <p:sp>
          <p:nvSpPr>
            <p:cNvPr id="17" name="Freeform 17"/>
            <p:cNvSpPr/>
            <p:nvPr/>
          </p:nvSpPr>
          <p:spPr>
            <a:xfrm>
              <a:off x="0" y="0"/>
              <a:ext cx="1059678" cy="1240302"/>
            </a:xfrm>
            <a:custGeom>
              <a:avLst/>
              <a:gdLst/>
              <a:ahLst/>
              <a:cxnLst/>
              <a:rect l="l" t="t" r="r" b="b"/>
              <a:pathLst>
                <a:path w="1059678" h="1240302">
                  <a:moveTo>
                    <a:pt x="19873" y="0"/>
                  </a:moveTo>
                  <a:lnTo>
                    <a:pt x="1039805" y="0"/>
                  </a:lnTo>
                  <a:cubicBezTo>
                    <a:pt x="1050781" y="0"/>
                    <a:pt x="1059678" y="8897"/>
                    <a:pt x="1059678" y="19873"/>
                  </a:cubicBezTo>
                  <a:lnTo>
                    <a:pt x="1059678" y="1220430"/>
                  </a:lnTo>
                  <a:cubicBezTo>
                    <a:pt x="1059678" y="1231405"/>
                    <a:pt x="1050781" y="1240302"/>
                    <a:pt x="1039805" y="1240302"/>
                  </a:cubicBezTo>
                  <a:lnTo>
                    <a:pt x="19873" y="1240302"/>
                  </a:lnTo>
                  <a:cubicBezTo>
                    <a:pt x="8897" y="1240302"/>
                    <a:pt x="0" y="1231405"/>
                    <a:pt x="0" y="1220430"/>
                  </a:cubicBezTo>
                  <a:lnTo>
                    <a:pt x="0" y="19873"/>
                  </a:lnTo>
                  <a:cubicBezTo>
                    <a:pt x="0" y="8897"/>
                    <a:pt x="8897" y="0"/>
                    <a:pt x="19873" y="0"/>
                  </a:cubicBezTo>
                  <a:close/>
                </a:path>
              </a:pathLst>
            </a:custGeom>
            <a:solidFill>
              <a:srgbClr val="404040"/>
            </a:solidFill>
            <a:ln cap="sq">
              <a:noFill/>
              <a:prstDash val="solid"/>
              <a:miter/>
            </a:ln>
          </p:spPr>
        </p:sp>
        <p:sp>
          <p:nvSpPr>
            <p:cNvPr id="18" name="TextBox 18"/>
            <p:cNvSpPr txBox="1"/>
            <p:nvPr/>
          </p:nvSpPr>
          <p:spPr>
            <a:xfrm>
              <a:off x="0" y="-28575"/>
              <a:ext cx="1059678" cy="1268877"/>
            </a:xfrm>
            <a:prstGeom prst="rect">
              <a:avLst/>
            </a:prstGeom>
          </p:spPr>
          <p:txBody>
            <a:bodyPr lIns="28463" tIns="28463" rIns="28463" bIns="28463" rtlCol="0" anchor="ctr"/>
            <a:lstStyle/>
            <a:p>
              <a:pPr algn="ctr">
                <a:lnSpc>
                  <a:spcPts val="2274"/>
                </a:lnSpc>
              </a:pPr>
              <a:endParaRPr/>
            </a:p>
          </p:txBody>
        </p:sp>
      </p:grpSp>
      <p:grpSp>
        <p:nvGrpSpPr>
          <p:cNvPr id="19" name="Group 19"/>
          <p:cNvGrpSpPr/>
          <p:nvPr/>
        </p:nvGrpSpPr>
        <p:grpSpPr>
          <a:xfrm>
            <a:off x="11036232" y="885855"/>
            <a:ext cx="6622780" cy="7621500"/>
            <a:chOff x="0" y="0"/>
            <a:chExt cx="1059678" cy="1219478"/>
          </a:xfrm>
        </p:grpSpPr>
        <p:sp>
          <p:nvSpPr>
            <p:cNvPr id="20" name="Freeform 20"/>
            <p:cNvSpPr/>
            <p:nvPr/>
          </p:nvSpPr>
          <p:spPr>
            <a:xfrm>
              <a:off x="0" y="0"/>
              <a:ext cx="1059678" cy="1219478"/>
            </a:xfrm>
            <a:custGeom>
              <a:avLst/>
              <a:gdLst/>
              <a:ahLst/>
              <a:cxnLst/>
              <a:rect l="l" t="t" r="r" b="b"/>
              <a:pathLst>
                <a:path w="1059678" h="1219478">
                  <a:moveTo>
                    <a:pt x="19873" y="0"/>
                  </a:moveTo>
                  <a:lnTo>
                    <a:pt x="1039805" y="0"/>
                  </a:lnTo>
                  <a:cubicBezTo>
                    <a:pt x="1050781" y="0"/>
                    <a:pt x="1059678" y="8897"/>
                    <a:pt x="1059678" y="19873"/>
                  </a:cubicBezTo>
                  <a:lnTo>
                    <a:pt x="1059678" y="1199606"/>
                  </a:lnTo>
                  <a:cubicBezTo>
                    <a:pt x="1059678" y="1204876"/>
                    <a:pt x="1057584" y="1209931"/>
                    <a:pt x="1053858" y="1213658"/>
                  </a:cubicBezTo>
                  <a:cubicBezTo>
                    <a:pt x="1050131" y="1217385"/>
                    <a:pt x="1045076" y="1219478"/>
                    <a:pt x="1039805" y="1219478"/>
                  </a:cubicBezTo>
                  <a:lnTo>
                    <a:pt x="19873" y="1219478"/>
                  </a:lnTo>
                  <a:cubicBezTo>
                    <a:pt x="14602" y="1219478"/>
                    <a:pt x="9547" y="1217385"/>
                    <a:pt x="5821" y="1213658"/>
                  </a:cubicBezTo>
                  <a:cubicBezTo>
                    <a:pt x="2094" y="1209931"/>
                    <a:pt x="0" y="1204876"/>
                    <a:pt x="0" y="1199606"/>
                  </a:cubicBezTo>
                  <a:lnTo>
                    <a:pt x="0" y="19873"/>
                  </a:lnTo>
                  <a:cubicBezTo>
                    <a:pt x="0" y="8897"/>
                    <a:pt x="8897" y="0"/>
                    <a:pt x="19873" y="0"/>
                  </a:cubicBezTo>
                  <a:close/>
                </a:path>
              </a:pathLst>
            </a:custGeom>
            <a:solidFill>
              <a:srgbClr val="FFFFFF"/>
            </a:solidFill>
            <a:ln w="9525" cap="sq">
              <a:solidFill>
                <a:srgbClr val="EEBDB5"/>
              </a:solidFill>
              <a:prstDash val="solid"/>
              <a:miter/>
            </a:ln>
          </p:spPr>
        </p:sp>
        <p:sp>
          <p:nvSpPr>
            <p:cNvPr id="21" name="TextBox 21"/>
            <p:cNvSpPr txBox="1"/>
            <p:nvPr/>
          </p:nvSpPr>
          <p:spPr>
            <a:xfrm>
              <a:off x="0" y="-28575"/>
              <a:ext cx="1059678" cy="1248053"/>
            </a:xfrm>
            <a:prstGeom prst="rect">
              <a:avLst/>
            </a:prstGeom>
          </p:spPr>
          <p:txBody>
            <a:bodyPr lIns="28463" tIns="28463" rIns="28463" bIns="28463" rtlCol="0" anchor="ctr"/>
            <a:lstStyle/>
            <a:p>
              <a:pPr algn="ctr">
                <a:lnSpc>
                  <a:spcPts val="2274"/>
                </a:lnSpc>
              </a:pPr>
              <a:endParaRPr/>
            </a:p>
          </p:txBody>
        </p:sp>
      </p:grpSp>
      <p:sp>
        <p:nvSpPr>
          <p:cNvPr id="22" name="TextBox 22"/>
          <p:cNvSpPr txBox="1"/>
          <p:nvPr/>
        </p:nvSpPr>
        <p:spPr>
          <a:xfrm>
            <a:off x="7417993" y="3656768"/>
            <a:ext cx="2312917" cy="307630"/>
          </a:xfrm>
          <a:prstGeom prst="rect">
            <a:avLst/>
          </a:prstGeom>
        </p:spPr>
        <p:txBody>
          <a:bodyPr lIns="0" tIns="0" rIns="0" bIns="0" rtlCol="0" anchor="t">
            <a:spAutoFit/>
          </a:bodyPr>
          <a:lstStyle/>
          <a:p>
            <a:pPr algn="ctr">
              <a:lnSpc>
                <a:spcPts val="2342"/>
              </a:lnSpc>
            </a:pPr>
            <a:r>
              <a:rPr lang="en-US" sz="2342">
                <a:solidFill>
                  <a:srgbClr val="404040"/>
                </a:solidFill>
                <a:latin typeface="Merriweather Bold"/>
              </a:rPr>
              <a:t>SCALABILITY</a:t>
            </a:r>
          </a:p>
        </p:txBody>
      </p:sp>
      <p:sp>
        <p:nvSpPr>
          <p:cNvPr id="23" name="TextBox 23"/>
          <p:cNvSpPr txBox="1"/>
          <p:nvPr/>
        </p:nvSpPr>
        <p:spPr>
          <a:xfrm>
            <a:off x="7721727" y="6369036"/>
            <a:ext cx="2091351" cy="278342"/>
          </a:xfrm>
          <a:prstGeom prst="rect">
            <a:avLst/>
          </a:prstGeom>
        </p:spPr>
        <p:txBody>
          <a:bodyPr lIns="0" tIns="0" rIns="0" bIns="0" rtlCol="0" anchor="t">
            <a:spAutoFit/>
          </a:bodyPr>
          <a:lstStyle/>
          <a:p>
            <a:pPr algn="ctr">
              <a:lnSpc>
                <a:spcPts val="2023"/>
              </a:lnSpc>
            </a:pPr>
            <a:r>
              <a:rPr lang="en-US" sz="2023">
                <a:solidFill>
                  <a:srgbClr val="404040"/>
                </a:solidFill>
                <a:latin typeface="Merriweather Bold"/>
              </a:rPr>
              <a:t>PERFORMANCE</a:t>
            </a:r>
          </a:p>
        </p:txBody>
      </p:sp>
      <p:grpSp>
        <p:nvGrpSpPr>
          <p:cNvPr id="24" name="Group 24"/>
          <p:cNvGrpSpPr/>
          <p:nvPr/>
        </p:nvGrpSpPr>
        <p:grpSpPr>
          <a:xfrm>
            <a:off x="651942" y="2737172"/>
            <a:ext cx="5635994" cy="6845672"/>
            <a:chOff x="0" y="0"/>
            <a:chExt cx="1089910" cy="1323842"/>
          </a:xfrm>
        </p:grpSpPr>
        <p:sp>
          <p:nvSpPr>
            <p:cNvPr id="25" name="Freeform 25"/>
            <p:cNvSpPr/>
            <p:nvPr/>
          </p:nvSpPr>
          <p:spPr>
            <a:xfrm>
              <a:off x="0" y="0"/>
              <a:ext cx="1089910" cy="1323842"/>
            </a:xfrm>
            <a:custGeom>
              <a:avLst/>
              <a:gdLst/>
              <a:ahLst/>
              <a:cxnLst/>
              <a:rect l="l" t="t" r="r" b="b"/>
              <a:pathLst>
                <a:path w="1089910" h="1323842">
                  <a:moveTo>
                    <a:pt x="23352" y="0"/>
                  </a:moveTo>
                  <a:lnTo>
                    <a:pt x="1066558" y="0"/>
                  </a:lnTo>
                  <a:cubicBezTo>
                    <a:pt x="1072751" y="0"/>
                    <a:pt x="1078691" y="2460"/>
                    <a:pt x="1083070" y="6840"/>
                  </a:cubicBezTo>
                  <a:cubicBezTo>
                    <a:pt x="1087450" y="11219"/>
                    <a:pt x="1089910" y="17159"/>
                    <a:pt x="1089910" y="23352"/>
                  </a:cubicBezTo>
                  <a:lnTo>
                    <a:pt x="1089910" y="1300490"/>
                  </a:lnTo>
                  <a:cubicBezTo>
                    <a:pt x="1089910" y="1306683"/>
                    <a:pt x="1087450" y="1312623"/>
                    <a:pt x="1083070" y="1317002"/>
                  </a:cubicBezTo>
                  <a:cubicBezTo>
                    <a:pt x="1078691" y="1321382"/>
                    <a:pt x="1072751" y="1323842"/>
                    <a:pt x="1066558" y="1323842"/>
                  </a:cubicBezTo>
                  <a:lnTo>
                    <a:pt x="23352" y="1323842"/>
                  </a:lnTo>
                  <a:cubicBezTo>
                    <a:pt x="17159" y="1323842"/>
                    <a:pt x="11219" y="1321382"/>
                    <a:pt x="6840" y="1317002"/>
                  </a:cubicBezTo>
                  <a:cubicBezTo>
                    <a:pt x="2460" y="1312623"/>
                    <a:pt x="0" y="1306683"/>
                    <a:pt x="0" y="1300490"/>
                  </a:cubicBezTo>
                  <a:lnTo>
                    <a:pt x="0" y="23352"/>
                  </a:lnTo>
                  <a:cubicBezTo>
                    <a:pt x="0" y="17159"/>
                    <a:pt x="2460" y="11219"/>
                    <a:pt x="6840" y="6840"/>
                  </a:cubicBezTo>
                  <a:cubicBezTo>
                    <a:pt x="11219" y="2460"/>
                    <a:pt x="17159" y="0"/>
                    <a:pt x="23352" y="0"/>
                  </a:cubicBezTo>
                  <a:close/>
                </a:path>
              </a:pathLst>
            </a:custGeom>
            <a:solidFill>
              <a:srgbClr val="404040"/>
            </a:solidFill>
            <a:ln cap="sq">
              <a:noFill/>
              <a:prstDash val="solid"/>
              <a:miter/>
            </a:ln>
          </p:spPr>
        </p:sp>
        <p:sp>
          <p:nvSpPr>
            <p:cNvPr id="26" name="TextBox 26"/>
            <p:cNvSpPr txBox="1"/>
            <p:nvPr/>
          </p:nvSpPr>
          <p:spPr>
            <a:xfrm>
              <a:off x="0" y="-28575"/>
              <a:ext cx="1089910" cy="1352417"/>
            </a:xfrm>
            <a:prstGeom prst="rect">
              <a:avLst/>
            </a:prstGeom>
          </p:spPr>
          <p:txBody>
            <a:bodyPr lIns="28463" tIns="28463" rIns="28463" bIns="28463" rtlCol="0" anchor="ctr"/>
            <a:lstStyle/>
            <a:p>
              <a:pPr algn="ctr">
                <a:lnSpc>
                  <a:spcPts val="2274"/>
                </a:lnSpc>
              </a:pPr>
              <a:endParaRPr/>
            </a:p>
          </p:txBody>
        </p:sp>
      </p:grpSp>
      <p:grpSp>
        <p:nvGrpSpPr>
          <p:cNvPr id="27" name="Group 27"/>
          <p:cNvGrpSpPr/>
          <p:nvPr/>
        </p:nvGrpSpPr>
        <p:grpSpPr>
          <a:xfrm>
            <a:off x="510729" y="2579253"/>
            <a:ext cx="5635994" cy="6766193"/>
            <a:chOff x="0" y="0"/>
            <a:chExt cx="1089910" cy="1308472"/>
          </a:xfrm>
        </p:grpSpPr>
        <p:sp>
          <p:nvSpPr>
            <p:cNvPr id="28" name="Freeform 28"/>
            <p:cNvSpPr/>
            <p:nvPr/>
          </p:nvSpPr>
          <p:spPr>
            <a:xfrm>
              <a:off x="0" y="0"/>
              <a:ext cx="1089910" cy="1308472"/>
            </a:xfrm>
            <a:custGeom>
              <a:avLst/>
              <a:gdLst/>
              <a:ahLst/>
              <a:cxnLst/>
              <a:rect l="l" t="t" r="r" b="b"/>
              <a:pathLst>
                <a:path w="1089910" h="1308472">
                  <a:moveTo>
                    <a:pt x="23352" y="0"/>
                  </a:moveTo>
                  <a:lnTo>
                    <a:pt x="1066558" y="0"/>
                  </a:lnTo>
                  <a:cubicBezTo>
                    <a:pt x="1072751" y="0"/>
                    <a:pt x="1078691" y="2460"/>
                    <a:pt x="1083070" y="6840"/>
                  </a:cubicBezTo>
                  <a:cubicBezTo>
                    <a:pt x="1087450" y="11219"/>
                    <a:pt x="1089910" y="17159"/>
                    <a:pt x="1089910" y="23352"/>
                  </a:cubicBezTo>
                  <a:lnTo>
                    <a:pt x="1089910" y="1285120"/>
                  </a:lnTo>
                  <a:cubicBezTo>
                    <a:pt x="1089910" y="1291313"/>
                    <a:pt x="1087450" y="1297253"/>
                    <a:pt x="1083070" y="1301632"/>
                  </a:cubicBezTo>
                  <a:cubicBezTo>
                    <a:pt x="1078691" y="1306012"/>
                    <a:pt x="1072751" y="1308472"/>
                    <a:pt x="1066558" y="1308472"/>
                  </a:cubicBezTo>
                  <a:lnTo>
                    <a:pt x="23352" y="1308472"/>
                  </a:lnTo>
                  <a:cubicBezTo>
                    <a:pt x="17159" y="1308472"/>
                    <a:pt x="11219" y="1306012"/>
                    <a:pt x="6840" y="1301632"/>
                  </a:cubicBezTo>
                  <a:cubicBezTo>
                    <a:pt x="2460" y="1297253"/>
                    <a:pt x="0" y="1291313"/>
                    <a:pt x="0" y="1285120"/>
                  </a:cubicBezTo>
                  <a:lnTo>
                    <a:pt x="0" y="23352"/>
                  </a:lnTo>
                  <a:cubicBezTo>
                    <a:pt x="0" y="17159"/>
                    <a:pt x="2460" y="11219"/>
                    <a:pt x="6840" y="6840"/>
                  </a:cubicBezTo>
                  <a:cubicBezTo>
                    <a:pt x="11219" y="2460"/>
                    <a:pt x="17159" y="0"/>
                    <a:pt x="23352" y="0"/>
                  </a:cubicBezTo>
                  <a:close/>
                </a:path>
              </a:pathLst>
            </a:custGeom>
            <a:solidFill>
              <a:srgbClr val="FFFFFF"/>
            </a:solidFill>
            <a:ln w="9525" cap="sq">
              <a:solidFill>
                <a:srgbClr val="7BBCCC"/>
              </a:solidFill>
              <a:prstDash val="solid"/>
              <a:miter/>
            </a:ln>
          </p:spPr>
        </p:sp>
        <p:sp>
          <p:nvSpPr>
            <p:cNvPr id="29" name="TextBox 29"/>
            <p:cNvSpPr txBox="1"/>
            <p:nvPr/>
          </p:nvSpPr>
          <p:spPr>
            <a:xfrm>
              <a:off x="0" y="-28575"/>
              <a:ext cx="1089910" cy="1337047"/>
            </a:xfrm>
            <a:prstGeom prst="rect">
              <a:avLst/>
            </a:prstGeom>
          </p:spPr>
          <p:txBody>
            <a:bodyPr lIns="28463" tIns="28463" rIns="28463" bIns="28463" rtlCol="0" anchor="ctr"/>
            <a:lstStyle/>
            <a:p>
              <a:pPr algn="ctr">
                <a:lnSpc>
                  <a:spcPts val="2274"/>
                </a:lnSpc>
              </a:pPr>
              <a:endParaRPr/>
            </a:p>
          </p:txBody>
        </p:sp>
      </p:grpSp>
      <p:grpSp>
        <p:nvGrpSpPr>
          <p:cNvPr id="30" name="Group 30"/>
          <p:cNvGrpSpPr/>
          <p:nvPr/>
        </p:nvGrpSpPr>
        <p:grpSpPr>
          <a:xfrm rot="803364">
            <a:off x="8841946" y="2365607"/>
            <a:ext cx="577600" cy="427292"/>
            <a:chOff x="0" y="0"/>
            <a:chExt cx="136742" cy="101157"/>
          </a:xfrm>
        </p:grpSpPr>
        <p:sp>
          <p:nvSpPr>
            <p:cNvPr id="31" name="Freeform 31"/>
            <p:cNvSpPr/>
            <p:nvPr/>
          </p:nvSpPr>
          <p:spPr>
            <a:xfrm>
              <a:off x="0" y="0"/>
              <a:ext cx="136742" cy="101157"/>
            </a:xfrm>
            <a:custGeom>
              <a:avLst/>
              <a:gdLst/>
              <a:ahLst/>
              <a:cxnLst/>
              <a:rect l="l" t="t" r="r" b="b"/>
              <a:pathLst>
                <a:path w="136742" h="101157">
                  <a:moveTo>
                    <a:pt x="0" y="0"/>
                  </a:moveTo>
                  <a:lnTo>
                    <a:pt x="136742" y="0"/>
                  </a:lnTo>
                  <a:lnTo>
                    <a:pt x="136742" y="101157"/>
                  </a:lnTo>
                  <a:lnTo>
                    <a:pt x="0" y="101157"/>
                  </a:lnTo>
                  <a:close/>
                </a:path>
              </a:pathLst>
            </a:custGeom>
            <a:solidFill>
              <a:srgbClr val="404040"/>
            </a:solidFill>
          </p:spPr>
        </p:sp>
        <p:sp>
          <p:nvSpPr>
            <p:cNvPr id="32" name="TextBox 32"/>
            <p:cNvSpPr txBox="1"/>
            <p:nvPr/>
          </p:nvSpPr>
          <p:spPr>
            <a:xfrm>
              <a:off x="0" y="-28575"/>
              <a:ext cx="136742" cy="129732"/>
            </a:xfrm>
            <a:prstGeom prst="rect">
              <a:avLst/>
            </a:prstGeom>
          </p:spPr>
          <p:txBody>
            <a:bodyPr lIns="25940" tIns="25940" rIns="25940" bIns="25940" rtlCol="0" anchor="ctr"/>
            <a:lstStyle/>
            <a:p>
              <a:pPr algn="ctr">
                <a:lnSpc>
                  <a:spcPts val="2274"/>
                </a:lnSpc>
              </a:pPr>
              <a:endParaRPr/>
            </a:p>
          </p:txBody>
        </p:sp>
      </p:grpSp>
      <p:sp>
        <p:nvSpPr>
          <p:cNvPr id="33" name="TextBox 33"/>
          <p:cNvSpPr txBox="1"/>
          <p:nvPr/>
        </p:nvSpPr>
        <p:spPr>
          <a:xfrm>
            <a:off x="808140" y="2952766"/>
            <a:ext cx="5264745" cy="6365372"/>
          </a:xfrm>
          <a:prstGeom prst="rect">
            <a:avLst/>
          </a:prstGeom>
        </p:spPr>
        <p:txBody>
          <a:bodyPr lIns="0" tIns="0" rIns="0" bIns="0" rtlCol="0" anchor="t">
            <a:spAutoFit/>
          </a:bodyPr>
          <a:lstStyle/>
          <a:p>
            <a:pPr algn="l">
              <a:lnSpc>
                <a:spcPts val="2386"/>
              </a:lnSpc>
            </a:pPr>
            <a:r>
              <a:rPr lang="en-US" sz="1988">
                <a:solidFill>
                  <a:srgbClr val="404040"/>
                </a:solidFill>
                <a:latin typeface="Merriweather"/>
              </a:rPr>
              <a:t>MongoDB documents follow a hierarchical data model and keep most of the data in a single document, reducing the need for joins across multiple documents. </a:t>
            </a:r>
          </a:p>
          <a:p>
            <a:pPr algn="l">
              <a:lnSpc>
                <a:spcPts val="2386"/>
              </a:lnSpc>
            </a:pPr>
            <a:r>
              <a:rPr lang="en-US" sz="1988">
                <a:solidFill>
                  <a:srgbClr val="404040"/>
                </a:solidFill>
                <a:latin typeface="Merriweather"/>
              </a:rPr>
              <a:t>Joins are supported via the $lookup operation, but they are not optimized for performance. However, MongoDB offers an insertMany() API for rapidly inserting data, prioritizing write performance. </a:t>
            </a:r>
          </a:p>
          <a:p>
            <a:pPr algn="l">
              <a:lnSpc>
                <a:spcPts val="2386"/>
              </a:lnSpc>
            </a:pPr>
            <a:endParaRPr lang="en-US" sz="1988">
              <a:solidFill>
                <a:srgbClr val="404040"/>
              </a:solidFill>
              <a:latin typeface="Merriweather"/>
            </a:endParaRPr>
          </a:p>
          <a:p>
            <a:pPr algn="l">
              <a:lnSpc>
                <a:spcPts val="2386"/>
              </a:lnSpc>
            </a:pPr>
            <a:r>
              <a:rPr lang="en-US" sz="1988">
                <a:solidFill>
                  <a:srgbClr val="404040"/>
                </a:solidFill>
                <a:latin typeface="Merriweather"/>
              </a:rPr>
              <a:t>By storing data as JSON documents, MongoDB lets you build complicated applications with many distinct data types. For instance, you can create new fields by updating nested array fields. You can also use an aggregation pipeline—a MongoDB feature that lets you transform data by combining multiple operations into a single workflow.</a:t>
            </a:r>
          </a:p>
          <a:p>
            <a:pPr algn="l">
              <a:lnSpc>
                <a:spcPts val="2386"/>
              </a:lnSpc>
            </a:pPr>
            <a:endParaRPr lang="en-US" sz="1988">
              <a:solidFill>
                <a:srgbClr val="404040"/>
              </a:solidFill>
              <a:latin typeface="Merriweather"/>
            </a:endParaRPr>
          </a:p>
        </p:txBody>
      </p:sp>
      <p:sp>
        <p:nvSpPr>
          <p:cNvPr id="34" name="TextBox 34"/>
          <p:cNvSpPr txBox="1"/>
          <p:nvPr/>
        </p:nvSpPr>
        <p:spPr>
          <a:xfrm>
            <a:off x="11319057" y="1278930"/>
            <a:ext cx="6057130" cy="7306842"/>
          </a:xfrm>
          <a:prstGeom prst="rect">
            <a:avLst/>
          </a:prstGeom>
        </p:spPr>
        <p:txBody>
          <a:bodyPr lIns="0" tIns="0" rIns="0" bIns="0" rtlCol="0" anchor="t">
            <a:spAutoFit/>
          </a:bodyPr>
          <a:lstStyle/>
          <a:p>
            <a:pPr algn="l">
              <a:lnSpc>
                <a:spcPts val="2876"/>
              </a:lnSpc>
            </a:pPr>
            <a:r>
              <a:rPr lang="en-US" sz="2397">
                <a:solidFill>
                  <a:srgbClr val="404040"/>
                </a:solidFill>
                <a:latin typeface="Merriweather"/>
              </a:rPr>
              <a:t>MongoDB design offers a significant advantage in terms of scalability. It has two key features for scaling:</a:t>
            </a:r>
          </a:p>
          <a:p>
            <a:pPr algn="l">
              <a:lnSpc>
                <a:spcPts val="2876"/>
              </a:lnSpc>
            </a:pPr>
            <a:endParaRPr lang="en-US" sz="2397">
              <a:solidFill>
                <a:srgbClr val="404040"/>
              </a:solidFill>
              <a:latin typeface="Merriweather"/>
            </a:endParaRPr>
          </a:p>
          <a:p>
            <a:pPr algn="l">
              <a:lnSpc>
                <a:spcPts val="2876"/>
              </a:lnSpc>
            </a:pPr>
            <a:r>
              <a:rPr lang="en-US" sz="2397">
                <a:solidFill>
                  <a:srgbClr val="404040"/>
                </a:solidFill>
                <a:latin typeface="Merriweather"/>
              </a:rPr>
              <a:t>  · Replica sets—groups of MongoDB </a:t>
            </a:r>
          </a:p>
          <a:p>
            <a:pPr algn="l">
              <a:lnSpc>
                <a:spcPts val="2876"/>
              </a:lnSpc>
            </a:pPr>
            <a:r>
              <a:rPr lang="en-US" sz="2397">
                <a:solidFill>
                  <a:srgbClr val="404040"/>
                </a:solidFill>
                <a:latin typeface="Merriweather"/>
              </a:rPr>
              <a:t>    servers that hold identical data</a:t>
            </a:r>
          </a:p>
          <a:p>
            <a:pPr algn="l">
              <a:lnSpc>
                <a:spcPts val="2876"/>
              </a:lnSpc>
            </a:pPr>
            <a:r>
              <a:rPr lang="en-US" sz="2397">
                <a:solidFill>
                  <a:srgbClr val="404040"/>
                </a:solidFill>
                <a:latin typeface="Merriweather"/>
              </a:rPr>
              <a:t>  · Sharding—different parts of your data </a:t>
            </a:r>
          </a:p>
          <a:p>
            <a:pPr algn="l">
              <a:lnSpc>
                <a:spcPts val="2876"/>
              </a:lnSpc>
            </a:pPr>
            <a:r>
              <a:rPr lang="en-US" sz="2397">
                <a:solidFill>
                  <a:srgbClr val="404040"/>
                </a:solidFill>
                <a:latin typeface="Merriweather"/>
              </a:rPr>
              <a:t>    distributed across different servers</a:t>
            </a:r>
          </a:p>
          <a:p>
            <a:pPr algn="l">
              <a:lnSpc>
                <a:spcPts val="2876"/>
              </a:lnSpc>
            </a:pPr>
            <a:endParaRPr lang="en-US" sz="2397">
              <a:solidFill>
                <a:srgbClr val="404040"/>
              </a:solidFill>
              <a:latin typeface="Merriweather"/>
            </a:endParaRPr>
          </a:p>
          <a:p>
            <a:pPr algn="l">
              <a:lnSpc>
                <a:spcPts val="2876"/>
              </a:lnSpc>
            </a:pPr>
            <a:r>
              <a:rPr lang="en-US" sz="2397">
                <a:solidFill>
                  <a:srgbClr val="404040"/>
                </a:solidFill>
                <a:latin typeface="Merriweather"/>
              </a:rPr>
              <a:t>MongoDB allows you to create sharded clusters, so portions of your data are replicated across multiple servers. For example, if you have a large number of customer records, you can distribute them so that names from A-J and names from K-Z are in their own replica set. MongoDB can thus scale horizontally to optimize both read and write performance at scale.</a:t>
            </a:r>
          </a:p>
          <a:p>
            <a:pPr algn="l">
              <a:lnSpc>
                <a:spcPts val="2876"/>
              </a:lnSpc>
            </a:pPr>
            <a:endParaRPr lang="en-US" sz="2397">
              <a:solidFill>
                <a:srgbClr val="404040"/>
              </a:solidFill>
              <a:latin typeface="Merriweather"/>
            </a:endParaRPr>
          </a:p>
        </p:txBody>
      </p:sp>
      <p:sp>
        <p:nvSpPr>
          <p:cNvPr id="35" name="AutoShape 35"/>
          <p:cNvSpPr/>
          <p:nvPr/>
        </p:nvSpPr>
        <p:spPr>
          <a:xfrm>
            <a:off x="9730910" y="3786770"/>
            <a:ext cx="1305282" cy="10909"/>
          </a:xfrm>
          <a:prstGeom prst="line">
            <a:avLst/>
          </a:prstGeom>
          <a:ln w="28575" cap="flat">
            <a:solidFill>
              <a:srgbClr val="404040"/>
            </a:solidFill>
            <a:prstDash val="sysDot"/>
            <a:headEnd type="none" w="sm" len="sm"/>
            <a:tailEnd type="oval" w="lg" len="lg"/>
          </a:ln>
        </p:spPr>
      </p:sp>
      <p:sp>
        <p:nvSpPr>
          <p:cNvPr id="36" name="AutoShape 36"/>
          <p:cNvSpPr/>
          <p:nvPr/>
        </p:nvSpPr>
        <p:spPr>
          <a:xfrm flipH="1">
            <a:off x="6274748" y="6493920"/>
            <a:ext cx="1358592" cy="14288"/>
          </a:xfrm>
          <a:prstGeom prst="line">
            <a:avLst/>
          </a:prstGeom>
          <a:ln w="28575" cap="flat">
            <a:solidFill>
              <a:srgbClr val="404040"/>
            </a:solidFill>
            <a:prstDash val="sysDot"/>
            <a:headEnd type="none" w="sm" len="sm"/>
            <a:tailEnd type="oval" w="lg" len="lg"/>
          </a:ln>
        </p:spPr>
      </p:sp>
    </p:spTree>
    <p:extLst>
      <p:ext uri="{BB962C8B-B14F-4D97-AF65-F5344CB8AC3E}">
        <p14:creationId xmlns:p14="http://schemas.microsoft.com/office/powerpoint/2010/main" val="3814189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6635">
            <a:off x="6345837" y="2858837"/>
            <a:ext cx="3034322" cy="1517161"/>
          </a:xfrm>
          <a:custGeom>
            <a:avLst/>
            <a:gdLst/>
            <a:ahLst/>
            <a:cxnLst/>
            <a:rect l="l" t="t" r="r" b="b"/>
            <a:pathLst>
              <a:path w="3034322" h="1517161">
                <a:moveTo>
                  <a:pt x="0" y="0"/>
                </a:moveTo>
                <a:lnTo>
                  <a:pt x="3034322" y="0"/>
                </a:lnTo>
                <a:lnTo>
                  <a:pt x="3034322" y="1517160"/>
                </a:lnTo>
                <a:lnTo>
                  <a:pt x="0" y="1517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203364">
            <a:off x="7944009" y="5911003"/>
            <a:ext cx="3034322" cy="1517161"/>
          </a:xfrm>
          <a:custGeom>
            <a:avLst/>
            <a:gdLst/>
            <a:ahLst/>
            <a:cxnLst/>
            <a:rect l="l" t="t" r="r" b="b"/>
            <a:pathLst>
              <a:path w="3034322" h="1517161">
                <a:moveTo>
                  <a:pt x="0" y="0"/>
                </a:moveTo>
                <a:lnTo>
                  <a:pt x="3034322" y="0"/>
                </a:lnTo>
                <a:lnTo>
                  <a:pt x="3034322" y="1517160"/>
                </a:lnTo>
                <a:lnTo>
                  <a:pt x="0" y="1517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803364">
            <a:off x="7511090" y="2703211"/>
            <a:ext cx="2179738" cy="217973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E2A8"/>
            </a:solidFill>
          </p:spPr>
        </p:sp>
        <p:sp>
          <p:nvSpPr>
            <p:cNvPr id="6" name="TextBox 6"/>
            <p:cNvSpPr txBox="1"/>
            <p:nvPr/>
          </p:nvSpPr>
          <p:spPr>
            <a:xfrm>
              <a:off x="76200" y="47625"/>
              <a:ext cx="660400" cy="688975"/>
            </a:xfrm>
            <a:prstGeom prst="rect">
              <a:avLst/>
            </a:prstGeom>
          </p:spPr>
          <p:txBody>
            <a:bodyPr lIns="25940" tIns="25940" rIns="25940" bIns="25940" rtlCol="0" anchor="ctr"/>
            <a:lstStyle/>
            <a:p>
              <a:pPr algn="ctr">
                <a:lnSpc>
                  <a:spcPts val="2274"/>
                </a:lnSpc>
                <a:spcBef>
                  <a:spcPct val="0"/>
                </a:spcBef>
              </a:pPr>
              <a:endParaRPr/>
            </a:p>
          </p:txBody>
        </p:sp>
      </p:grpSp>
      <p:grpSp>
        <p:nvGrpSpPr>
          <p:cNvPr id="7" name="Group 7"/>
          <p:cNvGrpSpPr/>
          <p:nvPr/>
        </p:nvGrpSpPr>
        <p:grpSpPr>
          <a:xfrm>
            <a:off x="7633340" y="5404051"/>
            <a:ext cx="2179738" cy="217973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488"/>
            </a:solidFill>
          </p:spPr>
        </p:sp>
        <p:sp>
          <p:nvSpPr>
            <p:cNvPr id="9" name="TextBox 9"/>
            <p:cNvSpPr txBox="1"/>
            <p:nvPr/>
          </p:nvSpPr>
          <p:spPr>
            <a:xfrm>
              <a:off x="76200" y="47625"/>
              <a:ext cx="660400" cy="688975"/>
            </a:xfrm>
            <a:prstGeom prst="rect">
              <a:avLst/>
            </a:prstGeom>
          </p:spPr>
          <p:txBody>
            <a:bodyPr lIns="25940" tIns="25940" rIns="25940" bIns="25940" rtlCol="0" anchor="ctr"/>
            <a:lstStyle/>
            <a:p>
              <a:pPr algn="ctr">
                <a:lnSpc>
                  <a:spcPts val="2274"/>
                </a:lnSpc>
                <a:spcBef>
                  <a:spcPct val="0"/>
                </a:spcBef>
              </a:pPr>
              <a:endParaRPr/>
            </a:p>
          </p:txBody>
        </p:sp>
      </p:grpSp>
      <p:grpSp>
        <p:nvGrpSpPr>
          <p:cNvPr id="10" name="Group 10"/>
          <p:cNvGrpSpPr/>
          <p:nvPr/>
        </p:nvGrpSpPr>
        <p:grpSpPr>
          <a:xfrm rot="803364">
            <a:off x="8259405" y="4953614"/>
            <a:ext cx="970831" cy="427292"/>
            <a:chOff x="0" y="0"/>
            <a:chExt cx="229835" cy="101157"/>
          </a:xfrm>
        </p:grpSpPr>
        <p:sp>
          <p:nvSpPr>
            <p:cNvPr id="11" name="Freeform 11"/>
            <p:cNvSpPr/>
            <p:nvPr/>
          </p:nvSpPr>
          <p:spPr>
            <a:xfrm>
              <a:off x="0" y="0"/>
              <a:ext cx="229835" cy="101157"/>
            </a:xfrm>
            <a:custGeom>
              <a:avLst/>
              <a:gdLst/>
              <a:ahLst/>
              <a:cxnLst/>
              <a:rect l="l" t="t" r="r" b="b"/>
              <a:pathLst>
                <a:path w="229835" h="101157">
                  <a:moveTo>
                    <a:pt x="0" y="0"/>
                  </a:moveTo>
                  <a:lnTo>
                    <a:pt x="229835" y="0"/>
                  </a:lnTo>
                  <a:lnTo>
                    <a:pt x="229835" y="101157"/>
                  </a:lnTo>
                  <a:lnTo>
                    <a:pt x="0" y="101157"/>
                  </a:lnTo>
                  <a:close/>
                </a:path>
              </a:pathLst>
            </a:custGeom>
            <a:solidFill>
              <a:srgbClr val="404040"/>
            </a:solidFill>
          </p:spPr>
        </p:sp>
        <p:sp>
          <p:nvSpPr>
            <p:cNvPr id="12" name="TextBox 12"/>
            <p:cNvSpPr txBox="1"/>
            <p:nvPr/>
          </p:nvSpPr>
          <p:spPr>
            <a:xfrm>
              <a:off x="0" y="-28575"/>
              <a:ext cx="229835" cy="129732"/>
            </a:xfrm>
            <a:prstGeom prst="rect">
              <a:avLst/>
            </a:prstGeom>
          </p:spPr>
          <p:txBody>
            <a:bodyPr lIns="25940" tIns="25940" rIns="25940" bIns="25940" rtlCol="0" anchor="ctr"/>
            <a:lstStyle/>
            <a:p>
              <a:pPr algn="ctr">
                <a:lnSpc>
                  <a:spcPts val="2274"/>
                </a:lnSpc>
              </a:pPr>
              <a:endParaRPr/>
            </a:p>
          </p:txBody>
        </p:sp>
      </p:grpSp>
      <p:grpSp>
        <p:nvGrpSpPr>
          <p:cNvPr id="13" name="Group 13"/>
          <p:cNvGrpSpPr/>
          <p:nvPr/>
        </p:nvGrpSpPr>
        <p:grpSpPr>
          <a:xfrm rot="1047333">
            <a:off x="7904992" y="7471370"/>
            <a:ext cx="550352" cy="427292"/>
            <a:chOff x="0" y="0"/>
            <a:chExt cx="130291" cy="101157"/>
          </a:xfrm>
        </p:grpSpPr>
        <p:sp>
          <p:nvSpPr>
            <p:cNvPr id="14" name="Freeform 14"/>
            <p:cNvSpPr/>
            <p:nvPr/>
          </p:nvSpPr>
          <p:spPr>
            <a:xfrm>
              <a:off x="0" y="0"/>
              <a:ext cx="130291" cy="101157"/>
            </a:xfrm>
            <a:custGeom>
              <a:avLst/>
              <a:gdLst/>
              <a:ahLst/>
              <a:cxnLst/>
              <a:rect l="l" t="t" r="r" b="b"/>
              <a:pathLst>
                <a:path w="130291" h="101157">
                  <a:moveTo>
                    <a:pt x="0" y="0"/>
                  </a:moveTo>
                  <a:lnTo>
                    <a:pt x="130291" y="0"/>
                  </a:lnTo>
                  <a:lnTo>
                    <a:pt x="130291" y="101157"/>
                  </a:lnTo>
                  <a:lnTo>
                    <a:pt x="0" y="101157"/>
                  </a:lnTo>
                  <a:close/>
                </a:path>
              </a:pathLst>
            </a:custGeom>
            <a:solidFill>
              <a:srgbClr val="404040"/>
            </a:solidFill>
          </p:spPr>
        </p:sp>
        <p:sp>
          <p:nvSpPr>
            <p:cNvPr id="15" name="TextBox 15"/>
            <p:cNvSpPr txBox="1"/>
            <p:nvPr/>
          </p:nvSpPr>
          <p:spPr>
            <a:xfrm>
              <a:off x="0" y="-28575"/>
              <a:ext cx="130291" cy="129732"/>
            </a:xfrm>
            <a:prstGeom prst="rect">
              <a:avLst/>
            </a:prstGeom>
          </p:spPr>
          <p:txBody>
            <a:bodyPr lIns="25940" tIns="25940" rIns="25940" bIns="25940" rtlCol="0" anchor="ctr"/>
            <a:lstStyle/>
            <a:p>
              <a:pPr algn="ctr">
                <a:lnSpc>
                  <a:spcPts val="2274"/>
                </a:lnSpc>
              </a:pPr>
              <a:endParaRPr/>
            </a:p>
          </p:txBody>
        </p:sp>
      </p:grpSp>
      <p:grpSp>
        <p:nvGrpSpPr>
          <p:cNvPr id="16" name="Group 16"/>
          <p:cNvGrpSpPr/>
          <p:nvPr/>
        </p:nvGrpSpPr>
        <p:grpSpPr>
          <a:xfrm rot="803364">
            <a:off x="8841946" y="2365607"/>
            <a:ext cx="577600" cy="427292"/>
            <a:chOff x="0" y="0"/>
            <a:chExt cx="136742" cy="101157"/>
          </a:xfrm>
        </p:grpSpPr>
        <p:sp>
          <p:nvSpPr>
            <p:cNvPr id="17" name="Freeform 17"/>
            <p:cNvSpPr/>
            <p:nvPr/>
          </p:nvSpPr>
          <p:spPr>
            <a:xfrm>
              <a:off x="0" y="0"/>
              <a:ext cx="136742" cy="101157"/>
            </a:xfrm>
            <a:custGeom>
              <a:avLst/>
              <a:gdLst/>
              <a:ahLst/>
              <a:cxnLst/>
              <a:rect l="l" t="t" r="r" b="b"/>
              <a:pathLst>
                <a:path w="136742" h="101157">
                  <a:moveTo>
                    <a:pt x="0" y="0"/>
                  </a:moveTo>
                  <a:lnTo>
                    <a:pt x="136742" y="0"/>
                  </a:lnTo>
                  <a:lnTo>
                    <a:pt x="136742" y="101157"/>
                  </a:lnTo>
                  <a:lnTo>
                    <a:pt x="0" y="101157"/>
                  </a:lnTo>
                  <a:close/>
                </a:path>
              </a:pathLst>
            </a:custGeom>
            <a:solidFill>
              <a:srgbClr val="404040"/>
            </a:solidFill>
          </p:spPr>
        </p:sp>
        <p:sp>
          <p:nvSpPr>
            <p:cNvPr id="18" name="TextBox 18"/>
            <p:cNvSpPr txBox="1"/>
            <p:nvPr/>
          </p:nvSpPr>
          <p:spPr>
            <a:xfrm>
              <a:off x="0" y="-28575"/>
              <a:ext cx="136742" cy="129732"/>
            </a:xfrm>
            <a:prstGeom prst="rect">
              <a:avLst/>
            </a:prstGeom>
          </p:spPr>
          <p:txBody>
            <a:bodyPr lIns="25940" tIns="25940" rIns="25940" bIns="25940" rtlCol="0" anchor="ctr"/>
            <a:lstStyle/>
            <a:p>
              <a:pPr algn="ctr">
                <a:lnSpc>
                  <a:spcPts val="2274"/>
                </a:lnSpc>
              </a:pPr>
              <a:endParaRPr/>
            </a:p>
          </p:txBody>
        </p:sp>
      </p:grpSp>
      <p:sp>
        <p:nvSpPr>
          <p:cNvPr id="19" name="AutoShape 19"/>
          <p:cNvSpPr/>
          <p:nvPr/>
        </p:nvSpPr>
        <p:spPr>
          <a:xfrm>
            <a:off x="9730910" y="3786770"/>
            <a:ext cx="1305282" cy="10909"/>
          </a:xfrm>
          <a:prstGeom prst="line">
            <a:avLst/>
          </a:prstGeom>
          <a:ln w="28575" cap="flat">
            <a:solidFill>
              <a:srgbClr val="404040"/>
            </a:solidFill>
            <a:prstDash val="sysDot"/>
            <a:headEnd type="none" w="sm" len="sm"/>
            <a:tailEnd type="oval" w="lg" len="lg"/>
          </a:ln>
        </p:spPr>
      </p:sp>
      <p:sp>
        <p:nvSpPr>
          <p:cNvPr id="20" name="AutoShape 20"/>
          <p:cNvSpPr/>
          <p:nvPr/>
        </p:nvSpPr>
        <p:spPr>
          <a:xfrm flipH="1">
            <a:off x="6274748" y="6493920"/>
            <a:ext cx="1358592" cy="14288"/>
          </a:xfrm>
          <a:prstGeom prst="line">
            <a:avLst/>
          </a:prstGeom>
          <a:ln w="28575" cap="flat">
            <a:solidFill>
              <a:srgbClr val="404040"/>
            </a:solidFill>
            <a:prstDash val="sysDot"/>
            <a:headEnd type="none" w="sm" len="sm"/>
            <a:tailEnd type="oval" w="lg" len="lg"/>
          </a:ln>
        </p:spPr>
      </p:sp>
      <p:sp>
        <p:nvSpPr>
          <p:cNvPr id="21" name="TextBox 21"/>
          <p:cNvSpPr txBox="1"/>
          <p:nvPr/>
        </p:nvSpPr>
        <p:spPr>
          <a:xfrm>
            <a:off x="7685773" y="3265362"/>
            <a:ext cx="1727344" cy="1102733"/>
          </a:xfrm>
          <a:prstGeom prst="rect">
            <a:avLst/>
          </a:prstGeom>
        </p:spPr>
        <p:txBody>
          <a:bodyPr lIns="0" tIns="0" rIns="0" bIns="0" rtlCol="0" anchor="t">
            <a:spAutoFit/>
          </a:bodyPr>
          <a:lstStyle/>
          <a:p>
            <a:pPr algn="ctr">
              <a:lnSpc>
                <a:spcPts val="2203"/>
              </a:lnSpc>
            </a:pPr>
            <a:r>
              <a:rPr lang="en-US" sz="2203">
                <a:solidFill>
                  <a:srgbClr val="404040"/>
                </a:solidFill>
                <a:latin typeface="Merriweather Bold"/>
              </a:rPr>
              <a:t>SECURITY</a:t>
            </a:r>
          </a:p>
          <a:p>
            <a:pPr algn="ctr">
              <a:lnSpc>
                <a:spcPts val="2203"/>
              </a:lnSpc>
            </a:pPr>
            <a:r>
              <a:rPr lang="en-US" sz="2203">
                <a:solidFill>
                  <a:srgbClr val="404040"/>
                </a:solidFill>
                <a:latin typeface="Merriweather Bold"/>
              </a:rPr>
              <a:t>AND</a:t>
            </a:r>
          </a:p>
          <a:p>
            <a:pPr algn="ctr">
              <a:lnSpc>
                <a:spcPts val="2203"/>
              </a:lnSpc>
            </a:pPr>
            <a:r>
              <a:rPr lang="en-US" sz="2203">
                <a:solidFill>
                  <a:srgbClr val="404040"/>
                </a:solidFill>
                <a:latin typeface="Merriweather Bold"/>
              </a:rPr>
              <a:t> ACCESS CONTROL</a:t>
            </a:r>
          </a:p>
        </p:txBody>
      </p:sp>
      <p:sp>
        <p:nvSpPr>
          <p:cNvPr id="22" name="TextBox 22"/>
          <p:cNvSpPr txBox="1"/>
          <p:nvPr/>
        </p:nvSpPr>
        <p:spPr>
          <a:xfrm>
            <a:off x="7685773" y="6213759"/>
            <a:ext cx="2045137" cy="636811"/>
          </a:xfrm>
          <a:prstGeom prst="rect">
            <a:avLst/>
          </a:prstGeom>
        </p:spPr>
        <p:txBody>
          <a:bodyPr lIns="0" tIns="0" rIns="0" bIns="0" rtlCol="0" anchor="t">
            <a:spAutoFit/>
          </a:bodyPr>
          <a:lstStyle/>
          <a:p>
            <a:pPr algn="ctr">
              <a:lnSpc>
                <a:spcPts val="2428"/>
              </a:lnSpc>
            </a:pPr>
            <a:r>
              <a:rPr lang="en-US" sz="2428">
                <a:solidFill>
                  <a:srgbClr val="404040"/>
                </a:solidFill>
                <a:latin typeface="Merriweather Bold"/>
              </a:rPr>
              <a:t>INDEXING SUPPORT</a:t>
            </a:r>
          </a:p>
        </p:txBody>
      </p:sp>
      <p:grpSp>
        <p:nvGrpSpPr>
          <p:cNvPr id="23" name="Group 23"/>
          <p:cNvGrpSpPr/>
          <p:nvPr/>
        </p:nvGrpSpPr>
        <p:grpSpPr>
          <a:xfrm>
            <a:off x="1072657" y="3393738"/>
            <a:ext cx="5154316" cy="5864562"/>
            <a:chOff x="0" y="0"/>
            <a:chExt cx="1089910" cy="1240095"/>
          </a:xfrm>
        </p:grpSpPr>
        <p:sp>
          <p:nvSpPr>
            <p:cNvPr id="24" name="Freeform 24"/>
            <p:cNvSpPr/>
            <p:nvPr/>
          </p:nvSpPr>
          <p:spPr>
            <a:xfrm>
              <a:off x="0" y="0"/>
              <a:ext cx="1089910" cy="1240095"/>
            </a:xfrm>
            <a:custGeom>
              <a:avLst/>
              <a:gdLst/>
              <a:ahLst/>
              <a:cxnLst/>
              <a:rect l="l" t="t" r="r" b="b"/>
              <a:pathLst>
                <a:path w="1089910" h="1240095">
                  <a:moveTo>
                    <a:pt x="25534" y="0"/>
                  </a:moveTo>
                  <a:lnTo>
                    <a:pt x="1064375" y="0"/>
                  </a:lnTo>
                  <a:cubicBezTo>
                    <a:pt x="1078478" y="0"/>
                    <a:pt x="1089910" y="11432"/>
                    <a:pt x="1089910" y="25534"/>
                  </a:cubicBezTo>
                  <a:lnTo>
                    <a:pt x="1089910" y="1214561"/>
                  </a:lnTo>
                  <a:cubicBezTo>
                    <a:pt x="1089910" y="1221333"/>
                    <a:pt x="1087220" y="1227828"/>
                    <a:pt x="1082431" y="1232617"/>
                  </a:cubicBezTo>
                  <a:cubicBezTo>
                    <a:pt x="1077642" y="1237405"/>
                    <a:pt x="1071148" y="1240095"/>
                    <a:pt x="1064375" y="1240095"/>
                  </a:cubicBezTo>
                  <a:lnTo>
                    <a:pt x="25534" y="1240095"/>
                  </a:lnTo>
                  <a:cubicBezTo>
                    <a:pt x="11432" y="1240095"/>
                    <a:pt x="0" y="1228663"/>
                    <a:pt x="0" y="1214561"/>
                  </a:cubicBezTo>
                  <a:lnTo>
                    <a:pt x="0" y="25534"/>
                  </a:lnTo>
                  <a:cubicBezTo>
                    <a:pt x="0" y="11432"/>
                    <a:pt x="11432" y="0"/>
                    <a:pt x="25534" y="0"/>
                  </a:cubicBezTo>
                  <a:close/>
                </a:path>
              </a:pathLst>
            </a:custGeom>
            <a:solidFill>
              <a:srgbClr val="404040"/>
            </a:solidFill>
            <a:ln cap="sq">
              <a:noFill/>
              <a:prstDash val="solid"/>
              <a:miter/>
            </a:ln>
          </p:spPr>
        </p:sp>
        <p:sp>
          <p:nvSpPr>
            <p:cNvPr id="25" name="TextBox 25"/>
            <p:cNvSpPr txBox="1"/>
            <p:nvPr/>
          </p:nvSpPr>
          <p:spPr>
            <a:xfrm>
              <a:off x="0" y="-28575"/>
              <a:ext cx="1089910" cy="1268670"/>
            </a:xfrm>
            <a:prstGeom prst="rect">
              <a:avLst/>
            </a:prstGeom>
          </p:spPr>
          <p:txBody>
            <a:bodyPr lIns="28463" tIns="28463" rIns="28463" bIns="28463" rtlCol="0" anchor="ctr"/>
            <a:lstStyle/>
            <a:p>
              <a:pPr algn="ctr">
                <a:lnSpc>
                  <a:spcPts val="2274"/>
                </a:lnSpc>
              </a:pPr>
              <a:endParaRPr/>
            </a:p>
          </p:txBody>
        </p:sp>
      </p:grpSp>
      <p:grpSp>
        <p:nvGrpSpPr>
          <p:cNvPr id="26" name="Group 26"/>
          <p:cNvGrpSpPr/>
          <p:nvPr/>
        </p:nvGrpSpPr>
        <p:grpSpPr>
          <a:xfrm>
            <a:off x="943512" y="3233946"/>
            <a:ext cx="5154316" cy="5775414"/>
            <a:chOff x="0" y="0"/>
            <a:chExt cx="1089910" cy="1221245"/>
          </a:xfrm>
        </p:grpSpPr>
        <p:sp>
          <p:nvSpPr>
            <p:cNvPr id="27" name="Freeform 27"/>
            <p:cNvSpPr/>
            <p:nvPr/>
          </p:nvSpPr>
          <p:spPr>
            <a:xfrm>
              <a:off x="0" y="0"/>
              <a:ext cx="1089910" cy="1221245"/>
            </a:xfrm>
            <a:custGeom>
              <a:avLst/>
              <a:gdLst/>
              <a:ahLst/>
              <a:cxnLst/>
              <a:rect l="l" t="t" r="r" b="b"/>
              <a:pathLst>
                <a:path w="1089910" h="1221245">
                  <a:moveTo>
                    <a:pt x="25534" y="0"/>
                  </a:moveTo>
                  <a:lnTo>
                    <a:pt x="1064375" y="0"/>
                  </a:lnTo>
                  <a:cubicBezTo>
                    <a:pt x="1078478" y="0"/>
                    <a:pt x="1089910" y="11432"/>
                    <a:pt x="1089910" y="25534"/>
                  </a:cubicBezTo>
                  <a:lnTo>
                    <a:pt x="1089910" y="1195710"/>
                  </a:lnTo>
                  <a:cubicBezTo>
                    <a:pt x="1089910" y="1209812"/>
                    <a:pt x="1078478" y="1221245"/>
                    <a:pt x="1064375" y="1221245"/>
                  </a:cubicBezTo>
                  <a:lnTo>
                    <a:pt x="25534" y="1221245"/>
                  </a:lnTo>
                  <a:cubicBezTo>
                    <a:pt x="18762" y="1221245"/>
                    <a:pt x="12268" y="1218554"/>
                    <a:pt x="7479" y="1213766"/>
                  </a:cubicBezTo>
                  <a:cubicBezTo>
                    <a:pt x="2690" y="1208977"/>
                    <a:pt x="0" y="1202482"/>
                    <a:pt x="0" y="1195710"/>
                  </a:cubicBezTo>
                  <a:lnTo>
                    <a:pt x="0" y="25534"/>
                  </a:lnTo>
                  <a:cubicBezTo>
                    <a:pt x="0" y="11432"/>
                    <a:pt x="11432" y="0"/>
                    <a:pt x="25534" y="0"/>
                  </a:cubicBezTo>
                  <a:close/>
                </a:path>
              </a:pathLst>
            </a:custGeom>
            <a:solidFill>
              <a:srgbClr val="FFFFFF"/>
            </a:solidFill>
            <a:ln w="9525" cap="sq">
              <a:solidFill>
                <a:srgbClr val="FAB488"/>
              </a:solidFill>
              <a:prstDash val="solid"/>
              <a:miter/>
            </a:ln>
          </p:spPr>
        </p:sp>
        <p:sp>
          <p:nvSpPr>
            <p:cNvPr id="28" name="TextBox 28"/>
            <p:cNvSpPr txBox="1"/>
            <p:nvPr/>
          </p:nvSpPr>
          <p:spPr>
            <a:xfrm>
              <a:off x="0" y="-28575"/>
              <a:ext cx="1089910" cy="1249820"/>
            </a:xfrm>
            <a:prstGeom prst="rect">
              <a:avLst/>
            </a:prstGeom>
          </p:spPr>
          <p:txBody>
            <a:bodyPr lIns="28463" tIns="28463" rIns="28463" bIns="28463" rtlCol="0" anchor="ctr"/>
            <a:lstStyle/>
            <a:p>
              <a:pPr algn="ctr">
                <a:lnSpc>
                  <a:spcPts val="2274"/>
                </a:lnSpc>
              </a:pPr>
              <a:endParaRPr/>
            </a:p>
          </p:txBody>
        </p:sp>
      </p:grpSp>
      <p:sp>
        <p:nvSpPr>
          <p:cNvPr id="29" name="TextBox 29"/>
          <p:cNvSpPr txBox="1"/>
          <p:nvPr/>
        </p:nvSpPr>
        <p:spPr>
          <a:xfrm>
            <a:off x="1258031" y="3679576"/>
            <a:ext cx="4525278" cy="5117345"/>
          </a:xfrm>
          <a:prstGeom prst="rect">
            <a:avLst/>
          </a:prstGeom>
        </p:spPr>
        <p:txBody>
          <a:bodyPr lIns="0" tIns="0" rIns="0" bIns="0" rtlCol="0" anchor="t">
            <a:spAutoFit/>
          </a:bodyPr>
          <a:lstStyle/>
          <a:p>
            <a:pPr algn="l">
              <a:lnSpc>
                <a:spcPts val="3115"/>
              </a:lnSpc>
            </a:pPr>
            <a:r>
              <a:rPr lang="en-US" sz="2596" spc="129">
                <a:solidFill>
                  <a:srgbClr val="404040"/>
                </a:solidFill>
                <a:latin typeface="Merriweather"/>
              </a:rPr>
              <a:t>MongoDB uses indexing to improve query speeds and performance. </a:t>
            </a:r>
          </a:p>
          <a:p>
            <a:pPr algn="l">
              <a:lnSpc>
                <a:spcPts val="3115"/>
              </a:lnSpc>
            </a:pPr>
            <a:r>
              <a:rPr lang="en-US" sz="2596" spc="129">
                <a:solidFill>
                  <a:srgbClr val="404040"/>
                </a:solidFill>
                <a:latin typeface="Merriweather"/>
              </a:rPr>
              <a:t>Indexes are database structures that link to frequently accessed data. The index helps find and retrieve data very quickly.</a:t>
            </a:r>
          </a:p>
          <a:p>
            <a:pPr algn="l">
              <a:lnSpc>
                <a:spcPts val="3115"/>
              </a:lnSpc>
            </a:pPr>
            <a:r>
              <a:rPr lang="en-US" sz="2596" spc="129">
                <a:solidFill>
                  <a:srgbClr val="404040"/>
                </a:solidFill>
                <a:latin typeface="Merriweather"/>
              </a:rPr>
              <a:t>It uses hash indexes, B-tree indexes, and several others.</a:t>
            </a:r>
          </a:p>
          <a:p>
            <a:pPr algn="l">
              <a:lnSpc>
                <a:spcPts val="3115"/>
              </a:lnSpc>
            </a:pPr>
            <a:endParaRPr lang="en-US" sz="2596" spc="129">
              <a:solidFill>
                <a:srgbClr val="404040"/>
              </a:solidFill>
              <a:latin typeface="Merriweather"/>
            </a:endParaRPr>
          </a:p>
        </p:txBody>
      </p:sp>
      <p:grpSp>
        <p:nvGrpSpPr>
          <p:cNvPr id="30" name="Group 30"/>
          <p:cNvGrpSpPr/>
          <p:nvPr/>
        </p:nvGrpSpPr>
        <p:grpSpPr>
          <a:xfrm>
            <a:off x="11407763" y="751462"/>
            <a:ext cx="6081576" cy="7157652"/>
            <a:chOff x="0" y="0"/>
            <a:chExt cx="1039916" cy="1223919"/>
          </a:xfrm>
        </p:grpSpPr>
        <p:sp>
          <p:nvSpPr>
            <p:cNvPr id="31" name="Freeform 31"/>
            <p:cNvSpPr/>
            <p:nvPr/>
          </p:nvSpPr>
          <p:spPr>
            <a:xfrm>
              <a:off x="0" y="0"/>
              <a:ext cx="1039916" cy="1223919"/>
            </a:xfrm>
            <a:custGeom>
              <a:avLst/>
              <a:gdLst/>
              <a:ahLst/>
              <a:cxnLst/>
              <a:rect l="l" t="t" r="r" b="b"/>
              <a:pathLst>
                <a:path w="1039916" h="1223919">
                  <a:moveTo>
                    <a:pt x="21641" y="0"/>
                  </a:moveTo>
                  <a:lnTo>
                    <a:pt x="1018275" y="0"/>
                  </a:lnTo>
                  <a:cubicBezTo>
                    <a:pt x="1030227" y="0"/>
                    <a:pt x="1039916" y="9689"/>
                    <a:pt x="1039916" y="21641"/>
                  </a:cubicBezTo>
                  <a:lnTo>
                    <a:pt x="1039916" y="1202278"/>
                  </a:lnTo>
                  <a:cubicBezTo>
                    <a:pt x="1039916" y="1208018"/>
                    <a:pt x="1037636" y="1213522"/>
                    <a:pt x="1033578" y="1217581"/>
                  </a:cubicBezTo>
                  <a:cubicBezTo>
                    <a:pt x="1029519" y="1221639"/>
                    <a:pt x="1024015" y="1223919"/>
                    <a:pt x="1018275" y="1223919"/>
                  </a:cubicBezTo>
                  <a:lnTo>
                    <a:pt x="21641" y="1223919"/>
                  </a:lnTo>
                  <a:cubicBezTo>
                    <a:pt x="15902" y="1223919"/>
                    <a:pt x="10397" y="1221639"/>
                    <a:pt x="6339" y="1217581"/>
                  </a:cubicBezTo>
                  <a:cubicBezTo>
                    <a:pt x="2280" y="1213522"/>
                    <a:pt x="0" y="1208018"/>
                    <a:pt x="0" y="1202278"/>
                  </a:cubicBezTo>
                  <a:lnTo>
                    <a:pt x="0" y="21641"/>
                  </a:lnTo>
                  <a:cubicBezTo>
                    <a:pt x="0" y="15902"/>
                    <a:pt x="2280" y="10397"/>
                    <a:pt x="6339" y="6339"/>
                  </a:cubicBezTo>
                  <a:cubicBezTo>
                    <a:pt x="10397" y="2280"/>
                    <a:pt x="15902" y="0"/>
                    <a:pt x="21641" y="0"/>
                  </a:cubicBezTo>
                  <a:close/>
                </a:path>
              </a:pathLst>
            </a:custGeom>
            <a:solidFill>
              <a:srgbClr val="404040"/>
            </a:solidFill>
            <a:ln cap="sq">
              <a:noFill/>
              <a:prstDash val="solid"/>
              <a:miter/>
            </a:ln>
          </p:spPr>
        </p:sp>
        <p:sp>
          <p:nvSpPr>
            <p:cNvPr id="32" name="TextBox 32"/>
            <p:cNvSpPr txBox="1"/>
            <p:nvPr/>
          </p:nvSpPr>
          <p:spPr>
            <a:xfrm>
              <a:off x="0" y="-28575"/>
              <a:ext cx="1039916" cy="1252494"/>
            </a:xfrm>
            <a:prstGeom prst="rect">
              <a:avLst/>
            </a:prstGeom>
          </p:spPr>
          <p:txBody>
            <a:bodyPr lIns="28463" tIns="28463" rIns="28463" bIns="28463" rtlCol="0" anchor="ctr"/>
            <a:lstStyle/>
            <a:p>
              <a:pPr algn="ctr">
                <a:lnSpc>
                  <a:spcPts val="2274"/>
                </a:lnSpc>
              </a:pPr>
              <a:endParaRPr/>
            </a:p>
          </p:txBody>
        </p:sp>
      </p:grpSp>
      <p:grpSp>
        <p:nvGrpSpPr>
          <p:cNvPr id="33" name="Group 33"/>
          <p:cNvGrpSpPr/>
          <p:nvPr/>
        </p:nvGrpSpPr>
        <p:grpSpPr>
          <a:xfrm>
            <a:off x="11255386" y="507254"/>
            <a:ext cx="6081576" cy="7086050"/>
            <a:chOff x="0" y="0"/>
            <a:chExt cx="1039916" cy="1211676"/>
          </a:xfrm>
        </p:grpSpPr>
        <p:sp>
          <p:nvSpPr>
            <p:cNvPr id="34" name="Freeform 34"/>
            <p:cNvSpPr/>
            <p:nvPr/>
          </p:nvSpPr>
          <p:spPr>
            <a:xfrm>
              <a:off x="0" y="0"/>
              <a:ext cx="1039916" cy="1211676"/>
            </a:xfrm>
            <a:custGeom>
              <a:avLst/>
              <a:gdLst/>
              <a:ahLst/>
              <a:cxnLst/>
              <a:rect l="l" t="t" r="r" b="b"/>
              <a:pathLst>
                <a:path w="1039916" h="1211676">
                  <a:moveTo>
                    <a:pt x="21641" y="0"/>
                  </a:moveTo>
                  <a:lnTo>
                    <a:pt x="1018275" y="0"/>
                  </a:lnTo>
                  <a:cubicBezTo>
                    <a:pt x="1030227" y="0"/>
                    <a:pt x="1039916" y="9689"/>
                    <a:pt x="1039916" y="21641"/>
                  </a:cubicBezTo>
                  <a:lnTo>
                    <a:pt x="1039916" y="1190035"/>
                  </a:lnTo>
                  <a:cubicBezTo>
                    <a:pt x="1039916" y="1195774"/>
                    <a:pt x="1037636" y="1201279"/>
                    <a:pt x="1033578" y="1205337"/>
                  </a:cubicBezTo>
                  <a:cubicBezTo>
                    <a:pt x="1029519" y="1209396"/>
                    <a:pt x="1024015" y="1211676"/>
                    <a:pt x="1018275" y="1211676"/>
                  </a:cubicBezTo>
                  <a:lnTo>
                    <a:pt x="21641" y="1211676"/>
                  </a:lnTo>
                  <a:cubicBezTo>
                    <a:pt x="9689" y="1211676"/>
                    <a:pt x="0" y="1201987"/>
                    <a:pt x="0" y="1190035"/>
                  </a:cubicBezTo>
                  <a:lnTo>
                    <a:pt x="0" y="21641"/>
                  </a:lnTo>
                  <a:cubicBezTo>
                    <a:pt x="0" y="15902"/>
                    <a:pt x="2280" y="10397"/>
                    <a:pt x="6339" y="6339"/>
                  </a:cubicBezTo>
                  <a:cubicBezTo>
                    <a:pt x="10397" y="2280"/>
                    <a:pt x="15902" y="0"/>
                    <a:pt x="21641" y="0"/>
                  </a:cubicBezTo>
                  <a:close/>
                </a:path>
              </a:pathLst>
            </a:custGeom>
            <a:solidFill>
              <a:srgbClr val="FFFFFF"/>
            </a:solidFill>
            <a:ln w="9525" cap="sq">
              <a:solidFill>
                <a:srgbClr val="F8DF8C"/>
              </a:solidFill>
              <a:prstDash val="solid"/>
              <a:miter/>
            </a:ln>
          </p:spPr>
        </p:sp>
        <p:sp>
          <p:nvSpPr>
            <p:cNvPr id="35" name="TextBox 35"/>
            <p:cNvSpPr txBox="1"/>
            <p:nvPr/>
          </p:nvSpPr>
          <p:spPr>
            <a:xfrm>
              <a:off x="0" y="-28575"/>
              <a:ext cx="1039916" cy="1240251"/>
            </a:xfrm>
            <a:prstGeom prst="rect">
              <a:avLst/>
            </a:prstGeom>
          </p:spPr>
          <p:txBody>
            <a:bodyPr lIns="28463" tIns="28463" rIns="28463" bIns="28463" rtlCol="0" anchor="ctr"/>
            <a:lstStyle/>
            <a:p>
              <a:pPr algn="ctr">
                <a:lnSpc>
                  <a:spcPts val="2274"/>
                </a:lnSpc>
              </a:pPr>
              <a:endParaRPr/>
            </a:p>
          </p:txBody>
        </p:sp>
      </p:grpSp>
      <p:sp>
        <p:nvSpPr>
          <p:cNvPr id="36" name="TextBox 36"/>
          <p:cNvSpPr txBox="1"/>
          <p:nvPr/>
        </p:nvSpPr>
        <p:spPr>
          <a:xfrm>
            <a:off x="11529939" y="870612"/>
            <a:ext cx="5653971" cy="6793161"/>
          </a:xfrm>
          <a:prstGeom prst="rect">
            <a:avLst/>
          </a:prstGeom>
        </p:spPr>
        <p:txBody>
          <a:bodyPr lIns="0" tIns="0" rIns="0" bIns="0" rtlCol="0" anchor="t">
            <a:spAutoFit/>
          </a:bodyPr>
          <a:lstStyle/>
          <a:p>
            <a:pPr algn="l">
              <a:lnSpc>
                <a:spcPts val="3343"/>
              </a:lnSpc>
            </a:pPr>
            <a:r>
              <a:rPr lang="en-US" sz="2785" spc="139">
                <a:solidFill>
                  <a:srgbClr val="404040"/>
                </a:solidFill>
                <a:latin typeface="Merriweather"/>
              </a:rPr>
              <a:t>MongoDB uses authentication, access control, and encryption to ensure the security of their databases. </a:t>
            </a:r>
          </a:p>
          <a:p>
            <a:pPr algn="l">
              <a:lnSpc>
                <a:spcPts val="3343"/>
              </a:lnSpc>
            </a:pPr>
            <a:r>
              <a:rPr lang="en-US" sz="2785" spc="139">
                <a:solidFill>
                  <a:srgbClr val="404040"/>
                </a:solidFill>
                <a:latin typeface="Merriweather"/>
              </a:rPr>
              <a:t>It uses TLS/SSL encryption to protect data in transit and at rest. </a:t>
            </a:r>
          </a:p>
          <a:p>
            <a:pPr algn="l">
              <a:lnSpc>
                <a:spcPts val="3343"/>
              </a:lnSpc>
            </a:pPr>
            <a:r>
              <a:rPr lang="en-US" sz="2785" spc="139">
                <a:solidFill>
                  <a:srgbClr val="404040"/>
                </a:solidFill>
                <a:latin typeface="Merriweather"/>
              </a:rPr>
              <a:t>It also allows you to define different levels of user access.</a:t>
            </a:r>
          </a:p>
          <a:p>
            <a:pPr algn="l">
              <a:lnSpc>
                <a:spcPts val="3343"/>
              </a:lnSpc>
            </a:pPr>
            <a:r>
              <a:rPr lang="en-US" sz="2785" spc="139">
                <a:solidFill>
                  <a:srgbClr val="404040"/>
                </a:solidFill>
                <a:latin typeface="Merriweather"/>
              </a:rPr>
              <a:t>Within MongoDB, you can control access on an operation, collection, or database level. </a:t>
            </a:r>
          </a:p>
          <a:p>
            <a:pPr algn="l">
              <a:lnSpc>
                <a:spcPts val="3343"/>
              </a:lnSpc>
            </a:pPr>
            <a:endParaRPr lang="en-US" sz="2785" spc="139">
              <a:solidFill>
                <a:srgbClr val="404040"/>
              </a:solidFill>
              <a:latin typeface="Merriweathe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79464" y="7049474"/>
            <a:ext cx="16247690" cy="2298395"/>
          </a:xfrm>
          <a:custGeom>
            <a:avLst/>
            <a:gdLst/>
            <a:ahLst/>
            <a:cxnLst/>
            <a:rect l="l" t="t" r="r" b="b"/>
            <a:pathLst>
              <a:path w="16247689" h="2298394">
                <a:moveTo>
                  <a:pt x="0" y="0"/>
                </a:moveTo>
                <a:lnTo>
                  <a:pt x="16247689" y="0"/>
                </a:lnTo>
                <a:lnTo>
                  <a:pt x="16247689" y="2298394"/>
                </a:lnTo>
                <a:lnTo>
                  <a:pt x="0" y="2298394"/>
                </a:lnTo>
                <a:lnTo>
                  <a:pt x="0" y="0"/>
                </a:lnTo>
                <a:close/>
              </a:path>
            </a:pathLst>
          </a:custGeom>
          <a:blipFill>
            <a:blip r:embed="rId2"/>
            <a:stretch>
              <a:fillRect/>
            </a:stretch>
          </a:blipFill>
        </p:spPr>
      </p:sp>
      <p:sp>
        <p:nvSpPr>
          <p:cNvPr id="3" name="Freeform 3"/>
          <p:cNvSpPr/>
          <p:nvPr/>
        </p:nvSpPr>
        <p:spPr>
          <a:xfrm>
            <a:off x="2995589" y="3455139"/>
            <a:ext cx="8281889" cy="5333826"/>
          </a:xfrm>
          <a:custGeom>
            <a:avLst/>
            <a:gdLst/>
            <a:ahLst/>
            <a:cxnLst/>
            <a:rect l="l" t="t" r="r" b="b"/>
            <a:pathLst>
              <a:path w="8281888" h="5333826">
                <a:moveTo>
                  <a:pt x="0" y="0"/>
                </a:moveTo>
                <a:lnTo>
                  <a:pt x="8281888" y="0"/>
                </a:lnTo>
                <a:lnTo>
                  <a:pt x="8281888" y="5333826"/>
                </a:lnTo>
                <a:lnTo>
                  <a:pt x="0" y="5333826"/>
                </a:lnTo>
                <a:lnTo>
                  <a:pt x="0" y="0"/>
                </a:lnTo>
                <a:close/>
              </a:path>
            </a:pathLst>
          </a:custGeom>
          <a:blipFill>
            <a:blip r:embed="rId3"/>
            <a:stretch>
              <a:fillRect t="-1335" b="-1335"/>
            </a:stretch>
          </a:blipFill>
        </p:spPr>
        <p:txBody>
          <a:bodyPr/>
          <a:lstStyle/>
          <a:p>
            <a:endParaRPr lang="LID4096"/>
          </a:p>
        </p:txBody>
      </p:sp>
      <p:sp>
        <p:nvSpPr>
          <p:cNvPr id="4" name="Freeform 4"/>
          <p:cNvSpPr/>
          <p:nvPr/>
        </p:nvSpPr>
        <p:spPr>
          <a:xfrm>
            <a:off x="4069928" y="7001339"/>
            <a:ext cx="2806475" cy="2157479"/>
          </a:xfrm>
          <a:custGeom>
            <a:avLst/>
            <a:gdLst/>
            <a:ahLst/>
            <a:cxnLst/>
            <a:rect l="l" t="t" r="r" b="b"/>
            <a:pathLst>
              <a:path w="2806475" h="2157478">
                <a:moveTo>
                  <a:pt x="0" y="0"/>
                </a:moveTo>
                <a:lnTo>
                  <a:pt x="2806475" y="0"/>
                </a:lnTo>
                <a:lnTo>
                  <a:pt x="2806475" y="2157477"/>
                </a:lnTo>
                <a:lnTo>
                  <a:pt x="0" y="2157477"/>
                </a:lnTo>
                <a:lnTo>
                  <a:pt x="0" y="0"/>
                </a:lnTo>
                <a:close/>
              </a:path>
            </a:pathLst>
          </a:custGeom>
          <a:blipFill>
            <a:blip r:embed="rId4"/>
            <a:stretch>
              <a:fillRect/>
            </a:stretch>
          </a:blipFill>
        </p:spPr>
      </p:sp>
      <p:sp>
        <p:nvSpPr>
          <p:cNvPr id="5" name="Freeform 5"/>
          <p:cNvSpPr/>
          <p:nvPr/>
        </p:nvSpPr>
        <p:spPr>
          <a:xfrm flipH="1">
            <a:off x="7028801" y="1262293"/>
            <a:ext cx="2324298" cy="3498236"/>
          </a:xfrm>
          <a:custGeom>
            <a:avLst/>
            <a:gdLst/>
            <a:ahLst/>
            <a:cxnLst/>
            <a:rect l="l" t="t" r="r" b="b"/>
            <a:pathLst>
              <a:path w="2324298" h="3498235">
                <a:moveTo>
                  <a:pt x="2324298" y="0"/>
                </a:moveTo>
                <a:lnTo>
                  <a:pt x="0" y="0"/>
                </a:lnTo>
                <a:lnTo>
                  <a:pt x="0" y="3498235"/>
                </a:lnTo>
                <a:lnTo>
                  <a:pt x="2324298" y="3498235"/>
                </a:lnTo>
                <a:lnTo>
                  <a:pt x="2324298" y="0"/>
                </a:lnTo>
                <a:close/>
              </a:path>
            </a:pathLst>
          </a:custGeom>
          <a:blipFill>
            <a:blip r:embed="rId5"/>
            <a:stretch>
              <a:fillRect l="-34586" r="-89491" b="-48882"/>
            </a:stretch>
          </a:blipFill>
        </p:spPr>
      </p:sp>
      <p:sp>
        <p:nvSpPr>
          <p:cNvPr id="6" name="Freeform 6"/>
          <p:cNvSpPr/>
          <p:nvPr/>
        </p:nvSpPr>
        <p:spPr>
          <a:xfrm>
            <a:off x="5131335" y="342710"/>
            <a:ext cx="2300187" cy="3819725"/>
          </a:xfrm>
          <a:custGeom>
            <a:avLst/>
            <a:gdLst/>
            <a:ahLst/>
            <a:cxnLst/>
            <a:rect l="l" t="t" r="r" b="b"/>
            <a:pathLst>
              <a:path w="2300187" h="3819724">
                <a:moveTo>
                  <a:pt x="0" y="0"/>
                </a:moveTo>
                <a:lnTo>
                  <a:pt x="2300187" y="0"/>
                </a:lnTo>
                <a:lnTo>
                  <a:pt x="2300187" y="3819724"/>
                </a:lnTo>
                <a:lnTo>
                  <a:pt x="0" y="3819724"/>
                </a:lnTo>
                <a:lnTo>
                  <a:pt x="0" y="0"/>
                </a:lnTo>
                <a:close/>
              </a:path>
            </a:pathLst>
          </a:custGeom>
          <a:blipFill>
            <a:blip r:embed="rId6"/>
            <a:stretch>
              <a:fillRect l="-31675" r="-34386"/>
            </a:stretch>
          </a:blipFill>
        </p:spPr>
      </p:sp>
      <p:sp>
        <p:nvSpPr>
          <p:cNvPr id="8" name="Freeform 8"/>
          <p:cNvSpPr/>
          <p:nvPr/>
        </p:nvSpPr>
        <p:spPr>
          <a:xfrm>
            <a:off x="1079462" y="4760528"/>
            <a:ext cx="2535329" cy="3948291"/>
          </a:xfrm>
          <a:custGeom>
            <a:avLst/>
            <a:gdLst/>
            <a:ahLst/>
            <a:cxnLst/>
            <a:rect l="l" t="t" r="r" b="b"/>
            <a:pathLst>
              <a:path w="2535328" h="3948291">
                <a:moveTo>
                  <a:pt x="0" y="0"/>
                </a:moveTo>
                <a:lnTo>
                  <a:pt x="2535329" y="0"/>
                </a:lnTo>
                <a:lnTo>
                  <a:pt x="2535329" y="3948291"/>
                </a:lnTo>
                <a:lnTo>
                  <a:pt x="0" y="3948291"/>
                </a:lnTo>
                <a:lnTo>
                  <a:pt x="0" y="0"/>
                </a:lnTo>
                <a:close/>
              </a:path>
            </a:pathLst>
          </a:custGeom>
          <a:blipFill>
            <a:blip r:embed="rId7"/>
            <a:stretch>
              <a:fillRect r="-55730"/>
            </a:stretch>
          </a:blipFill>
        </p:spPr>
      </p:sp>
      <p:sp>
        <p:nvSpPr>
          <p:cNvPr id="9" name="Freeform 9"/>
          <p:cNvSpPr/>
          <p:nvPr/>
        </p:nvSpPr>
        <p:spPr>
          <a:xfrm>
            <a:off x="2011374" y="5918945"/>
            <a:ext cx="2418084" cy="3660474"/>
          </a:xfrm>
          <a:custGeom>
            <a:avLst/>
            <a:gdLst/>
            <a:ahLst/>
            <a:cxnLst/>
            <a:rect l="l" t="t" r="r" b="b"/>
            <a:pathLst>
              <a:path w="2418084" h="3660474">
                <a:moveTo>
                  <a:pt x="0" y="0"/>
                </a:moveTo>
                <a:lnTo>
                  <a:pt x="2418084" y="0"/>
                </a:lnTo>
                <a:lnTo>
                  <a:pt x="2418084" y="3660474"/>
                </a:lnTo>
                <a:lnTo>
                  <a:pt x="0" y="3660474"/>
                </a:lnTo>
                <a:lnTo>
                  <a:pt x="0" y="0"/>
                </a:lnTo>
                <a:close/>
              </a:path>
            </a:pathLst>
          </a:custGeom>
          <a:blipFill>
            <a:blip r:embed="rId8"/>
            <a:stretch>
              <a:fillRect l="-39537" t="-24996" r="-49680"/>
            </a:stretch>
          </a:blipFill>
        </p:spPr>
      </p:sp>
      <p:sp>
        <p:nvSpPr>
          <p:cNvPr id="10" name="Freeform 10"/>
          <p:cNvSpPr/>
          <p:nvPr/>
        </p:nvSpPr>
        <p:spPr>
          <a:xfrm>
            <a:off x="7028803" y="6356875"/>
            <a:ext cx="1271864" cy="1114877"/>
          </a:xfrm>
          <a:custGeom>
            <a:avLst/>
            <a:gdLst/>
            <a:ahLst/>
            <a:cxnLst/>
            <a:rect l="l" t="t" r="r" b="b"/>
            <a:pathLst>
              <a:path w="1271864" h="1114876">
                <a:moveTo>
                  <a:pt x="0" y="0"/>
                </a:moveTo>
                <a:lnTo>
                  <a:pt x="1271864" y="0"/>
                </a:lnTo>
                <a:lnTo>
                  <a:pt x="1271864" y="1114876"/>
                </a:lnTo>
                <a:lnTo>
                  <a:pt x="0" y="1114876"/>
                </a:lnTo>
                <a:lnTo>
                  <a:pt x="0" y="0"/>
                </a:lnTo>
                <a:close/>
              </a:path>
            </a:pathLst>
          </a:custGeom>
          <a:blipFill>
            <a:blip r:embed="rId9"/>
            <a:stretch>
              <a:fillRect l="-224610" t="-241761" b="-28557"/>
            </a:stretch>
          </a:blipFill>
        </p:spPr>
      </p:sp>
      <p:sp>
        <p:nvSpPr>
          <p:cNvPr id="11" name="Freeform 11"/>
          <p:cNvSpPr/>
          <p:nvPr/>
        </p:nvSpPr>
        <p:spPr>
          <a:xfrm>
            <a:off x="12688843" y="4412224"/>
            <a:ext cx="4935644" cy="4935644"/>
          </a:xfrm>
          <a:custGeom>
            <a:avLst/>
            <a:gdLst/>
            <a:ahLst/>
            <a:cxnLst/>
            <a:rect l="l" t="t" r="r" b="b"/>
            <a:pathLst>
              <a:path w="4935644" h="4935644">
                <a:moveTo>
                  <a:pt x="0" y="0"/>
                </a:moveTo>
                <a:lnTo>
                  <a:pt x="4935644" y="0"/>
                </a:lnTo>
                <a:lnTo>
                  <a:pt x="4935644" y="4935644"/>
                </a:lnTo>
                <a:lnTo>
                  <a:pt x="0" y="4935644"/>
                </a:lnTo>
                <a:lnTo>
                  <a:pt x="0" y="0"/>
                </a:lnTo>
                <a:close/>
              </a:path>
            </a:pathLst>
          </a:custGeom>
          <a:blipFill>
            <a:blip r:embed="rId10"/>
            <a:stretch>
              <a:fillRect/>
            </a:stretch>
          </a:blipFill>
        </p:spPr>
      </p:sp>
      <p:sp>
        <p:nvSpPr>
          <p:cNvPr id="15" name="Freeform 15"/>
          <p:cNvSpPr/>
          <p:nvPr/>
        </p:nvSpPr>
        <p:spPr>
          <a:xfrm>
            <a:off x="-741378" y="6677224"/>
            <a:ext cx="2266977" cy="3812198"/>
          </a:xfrm>
          <a:custGeom>
            <a:avLst/>
            <a:gdLst/>
            <a:ahLst/>
            <a:cxnLst/>
            <a:rect l="l" t="t" r="r" b="b"/>
            <a:pathLst>
              <a:path w="2266977" h="3812198">
                <a:moveTo>
                  <a:pt x="0" y="0"/>
                </a:moveTo>
                <a:lnTo>
                  <a:pt x="2266977" y="0"/>
                </a:lnTo>
                <a:lnTo>
                  <a:pt x="2266977" y="3812198"/>
                </a:lnTo>
                <a:lnTo>
                  <a:pt x="0" y="3812198"/>
                </a:lnTo>
                <a:lnTo>
                  <a:pt x="0" y="0"/>
                </a:lnTo>
                <a:close/>
              </a:path>
            </a:pathLst>
          </a:custGeom>
          <a:blipFill>
            <a:blip r:embed="rId11"/>
            <a:stretch>
              <a:fillRect r="-7796"/>
            </a:stretch>
          </a:blipFill>
        </p:spPr>
      </p:sp>
      <p:sp>
        <p:nvSpPr>
          <p:cNvPr id="16" name="Freeform 16"/>
          <p:cNvSpPr/>
          <p:nvPr/>
        </p:nvSpPr>
        <p:spPr>
          <a:xfrm>
            <a:off x="16787147" y="6734674"/>
            <a:ext cx="2702909" cy="3754748"/>
          </a:xfrm>
          <a:custGeom>
            <a:avLst/>
            <a:gdLst/>
            <a:ahLst/>
            <a:cxnLst/>
            <a:rect l="l" t="t" r="r" b="b"/>
            <a:pathLst>
              <a:path w="2702908" h="3754748">
                <a:moveTo>
                  <a:pt x="0" y="0"/>
                </a:moveTo>
                <a:lnTo>
                  <a:pt x="2702909" y="0"/>
                </a:lnTo>
                <a:lnTo>
                  <a:pt x="2702909" y="3754748"/>
                </a:lnTo>
                <a:lnTo>
                  <a:pt x="0" y="3754748"/>
                </a:lnTo>
                <a:lnTo>
                  <a:pt x="0" y="0"/>
                </a:lnTo>
                <a:close/>
              </a:path>
            </a:pathLst>
          </a:custGeom>
          <a:blipFill>
            <a:blip r:embed="rId12"/>
            <a:stretch>
              <a:fillRect/>
            </a:stretch>
          </a:blipFill>
        </p:spPr>
      </p:sp>
      <p:grpSp>
        <p:nvGrpSpPr>
          <p:cNvPr id="17" name="Group 17"/>
          <p:cNvGrpSpPr/>
          <p:nvPr/>
        </p:nvGrpSpPr>
        <p:grpSpPr>
          <a:xfrm>
            <a:off x="9685756" y="671950"/>
            <a:ext cx="6254456" cy="4229576"/>
            <a:chOff x="0" y="0"/>
            <a:chExt cx="8339274" cy="5639434"/>
          </a:xfrm>
        </p:grpSpPr>
        <p:sp>
          <p:nvSpPr>
            <p:cNvPr id="18" name="Freeform 18"/>
            <p:cNvSpPr/>
            <p:nvPr/>
          </p:nvSpPr>
          <p:spPr>
            <a:xfrm>
              <a:off x="0" y="0"/>
              <a:ext cx="8339274" cy="5639434"/>
            </a:xfrm>
            <a:custGeom>
              <a:avLst/>
              <a:gdLst/>
              <a:ahLst/>
              <a:cxnLst/>
              <a:rect l="l" t="t" r="r" b="b"/>
              <a:pathLst>
                <a:path w="8339274" h="5639434">
                  <a:moveTo>
                    <a:pt x="0" y="0"/>
                  </a:moveTo>
                  <a:lnTo>
                    <a:pt x="8339274" y="0"/>
                  </a:lnTo>
                  <a:lnTo>
                    <a:pt x="8339274" y="5639434"/>
                  </a:lnTo>
                  <a:lnTo>
                    <a:pt x="0" y="563943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rot="-827089">
              <a:off x="2329290" y="2077744"/>
              <a:ext cx="455662" cy="861217"/>
            </a:xfrm>
            <a:custGeom>
              <a:avLst/>
              <a:gdLst/>
              <a:ahLst/>
              <a:cxnLst/>
              <a:rect l="l" t="t" r="r" b="b"/>
              <a:pathLst>
                <a:path w="455662" h="861217">
                  <a:moveTo>
                    <a:pt x="0" y="0"/>
                  </a:moveTo>
                  <a:lnTo>
                    <a:pt x="455662" y="0"/>
                  </a:lnTo>
                  <a:lnTo>
                    <a:pt x="455662" y="861218"/>
                  </a:lnTo>
                  <a:lnTo>
                    <a:pt x="0" y="8612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3" name="Freeform 23"/>
            <p:cNvSpPr/>
            <p:nvPr/>
          </p:nvSpPr>
          <p:spPr>
            <a:xfrm rot="504578">
              <a:off x="548042" y="2980846"/>
              <a:ext cx="1980987" cy="869158"/>
            </a:xfrm>
            <a:custGeom>
              <a:avLst/>
              <a:gdLst/>
              <a:ahLst/>
              <a:cxnLst/>
              <a:rect l="l" t="t" r="r" b="b"/>
              <a:pathLst>
                <a:path w="1980987" h="869158">
                  <a:moveTo>
                    <a:pt x="0" y="0"/>
                  </a:moveTo>
                  <a:lnTo>
                    <a:pt x="1980987" y="0"/>
                  </a:lnTo>
                  <a:lnTo>
                    <a:pt x="1980987" y="869158"/>
                  </a:lnTo>
                  <a:lnTo>
                    <a:pt x="0" y="869158"/>
                  </a:lnTo>
                  <a:lnTo>
                    <a:pt x="0" y="0"/>
                  </a:lnTo>
                  <a:close/>
                </a:path>
              </a:pathLst>
            </a:custGeom>
            <a:blipFill>
              <a:blip r:embed="rId17"/>
              <a:stretch>
                <a:fillRect/>
              </a:stretch>
            </a:blipFill>
          </p:spPr>
        </p:sp>
        <p:sp>
          <p:nvSpPr>
            <p:cNvPr id="24" name="Freeform 24"/>
            <p:cNvSpPr/>
            <p:nvPr/>
          </p:nvSpPr>
          <p:spPr>
            <a:xfrm>
              <a:off x="5538611" y="549801"/>
              <a:ext cx="2246739" cy="1041925"/>
            </a:xfrm>
            <a:custGeom>
              <a:avLst/>
              <a:gdLst/>
              <a:ahLst/>
              <a:cxnLst/>
              <a:rect l="l" t="t" r="r" b="b"/>
              <a:pathLst>
                <a:path w="2246739" h="1041925">
                  <a:moveTo>
                    <a:pt x="0" y="0"/>
                  </a:moveTo>
                  <a:lnTo>
                    <a:pt x="2246740" y="0"/>
                  </a:lnTo>
                  <a:lnTo>
                    <a:pt x="2246740" y="1041925"/>
                  </a:lnTo>
                  <a:lnTo>
                    <a:pt x="0" y="1041925"/>
                  </a:lnTo>
                  <a:lnTo>
                    <a:pt x="0" y="0"/>
                  </a:lnTo>
                  <a:close/>
                </a:path>
              </a:pathLst>
            </a:custGeom>
            <a:blipFill>
              <a:blip r:embed="rId18"/>
              <a:stretch>
                <a:fillRect/>
              </a:stretch>
            </a:blipFill>
          </p:spPr>
        </p:sp>
        <p:sp>
          <p:nvSpPr>
            <p:cNvPr id="25" name="Freeform 25"/>
            <p:cNvSpPr/>
            <p:nvPr/>
          </p:nvSpPr>
          <p:spPr>
            <a:xfrm rot="-2392360">
              <a:off x="3486916" y="489694"/>
              <a:ext cx="448164" cy="494960"/>
            </a:xfrm>
            <a:custGeom>
              <a:avLst/>
              <a:gdLst/>
              <a:ahLst/>
              <a:cxnLst/>
              <a:rect l="l" t="t" r="r" b="b"/>
              <a:pathLst>
                <a:path w="448164" h="494960">
                  <a:moveTo>
                    <a:pt x="0" y="0"/>
                  </a:moveTo>
                  <a:lnTo>
                    <a:pt x="448164" y="0"/>
                  </a:lnTo>
                  <a:lnTo>
                    <a:pt x="448164" y="494961"/>
                  </a:lnTo>
                  <a:lnTo>
                    <a:pt x="0" y="49496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6" name="Freeform 26"/>
            <p:cNvSpPr/>
            <p:nvPr/>
          </p:nvSpPr>
          <p:spPr>
            <a:xfrm rot="644024">
              <a:off x="4061333" y="526172"/>
              <a:ext cx="1179936" cy="622148"/>
            </a:xfrm>
            <a:custGeom>
              <a:avLst/>
              <a:gdLst/>
              <a:ahLst/>
              <a:cxnLst/>
              <a:rect l="l" t="t" r="r" b="b"/>
              <a:pathLst>
                <a:path w="1179936" h="622148">
                  <a:moveTo>
                    <a:pt x="0" y="0"/>
                  </a:moveTo>
                  <a:lnTo>
                    <a:pt x="1179936" y="0"/>
                  </a:lnTo>
                  <a:lnTo>
                    <a:pt x="1179936" y="622148"/>
                  </a:lnTo>
                  <a:lnTo>
                    <a:pt x="0" y="62214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7" name="Freeform 27"/>
            <p:cNvSpPr/>
            <p:nvPr/>
          </p:nvSpPr>
          <p:spPr>
            <a:xfrm>
              <a:off x="6203477" y="3716617"/>
              <a:ext cx="1783489" cy="1485160"/>
            </a:xfrm>
            <a:custGeom>
              <a:avLst/>
              <a:gdLst/>
              <a:ahLst/>
              <a:cxnLst/>
              <a:rect l="l" t="t" r="r" b="b"/>
              <a:pathLst>
                <a:path w="1783489" h="1485160">
                  <a:moveTo>
                    <a:pt x="0" y="0"/>
                  </a:moveTo>
                  <a:lnTo>
                    <a:pt x="1783489" y="0"/>
                  </a:lnTo>
                  <a:lnTo>
                    <a:pt x="1783489" y="1485160"/>
                  </a:lnTo>
                  <a:lnTo>
                    <a:pt x="0" y="148516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28" name="Freeform 28"/>
            <p:cNvSpPr/>
            <p:nvPr/>
          </p:nvSpPr>
          <p:spPr>
            <a:xfrm>
              <a:off x="404039" y="3966751"/>
              <a:ext cx="2688825" cy="273771"/>
            </a:xfrm>
            <a:custGeom>
              <a:avLst/>
              <a:gdLst/>
              <a:ahLst/>
              <a:cxnLst/>
              <a:rect l="l" t="t" r="r" b="b"/>
              <a:pathLst>
                <a:path w="2688825" h="273771">
                  <a:moveTo>
                    <a:pt x="0" y="0"/>
                  </a:moveTo>
                  <a:lnTo>
                    <a:pt x="2688825" y="0"/>
                  </a:lnTo>
                  <a:lnTo>
                    <a:pt x="2688825" y="273771"/>
                  </a:lnTo>
                  <a:lnTo>
                    <a:pt x="0" y="27377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9" name="Freeform 29"/>
            <p:cNvSpPr/>
            <p:nvPr/>
          </p:nvSpPr>
          <p:spPr>
            <a:xfrm>
              <a:off x="6949169" y="4103636"/>
              <a:ext cx="292104" cy="1098141"/>
            </a:xfrm>
            <a:custGeom>
              <a:avLst/>
              <a:gdLst/>
              <a:ahLst/>
              <a:cxnLst/>
              <a:rect l="l" t="t" r="r" b="b"/>
              <a:pathLst>
                <a:path w="292104" h="1098141">
                  <a:moveTo>
                    <a:pt x="0" y="0"/>
                  </a:moveTo>
                  <a:lnTo>
                    <a:pt x="292104" y="0"/>
                  </a:lnTo>
                  <a:lnTo>
                    <a:pt x="292104" y="1098141"/>
                  </a:lnTo>
                  <a:lnTo>
                    <a:pt x="0" y="1098141"/>
                  </a:lnTo>
                  <a:lnTo>
                    <a:pt x="0" y="0"/>
                  </a:lnTo>
                  <a:close/>
                </a:path>
              </a:pathLst>
            </a:custGeom>
            <a:blipFill>
              <a:blip r:embed="rId27"/>
              <a:stretch>
                <a:fillRect b="-28044"/>
              </a:stretch>
            </a:blipFill>
          </p:spPr>
        </p:sp>
        <p:sp>
          <p:nvSpPr>
            <p:cNvPr id="32" name="Freeform 32"/>
            <p:cNvSpPr/>
            <p:nvPr/>
          </p:nvSpPr>
          <p:spPr>
            <a:xfrm rot="4653468" flipV="1">
              <a:off x="412683" y="4379107"/>
              <a:ext cx="568727" cy="474629"/>
            </a:xfrm>
            <a:custGeom>
              <a:avLst/>
              <a:gdLst/>
              <a:ahLst/>
              <a:cxnLst/>
              <a:rect l="l" t="t" r="r" b="b"/>
              <a:pathLst>
                <a:path w="568727" h="474629">
                  <a:moveTo>
                    <a:pt x="0" y="474628"/>
                  </a:moveTo>
                  <a:lnTo>
                    <a:pt x="568728" y="474628"/>
                  </a:lnTo>
                  <a:lnTo>
                    <a:pt x="568728" y="0"/>
                  </a:lnTo>
                  <a:lnTo>
                    <a:pt x="0" y="0"/>
                  </a:lnTo>
                  <a:lnTo>
                    <a:pt x="0" y="474628"/>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3" name="Freeform 33"/>
            <p:cNvSpPr/>
            <p:nvPr/>
          </p:nvSpPr>
          <p:spPr>
            <a:xfrm rot="683598" flipH="1">
              <a:off x="4251893" y="740127"/>
              <a:ext cx="787516" cy="144617"/>
            </a:xfrm>
            <a:custGeom>
              <a:avLst/>
              <a:gdLst/>
              <a:ahLst/>
              <a:cxnLst/>
              <a:rect l="l" t="t" r="r" b="b"/>
              <a:pathLst>
                <a:path w="787516" h="144617">
                  <a:moveTo>
                    <a:pt x="787516" y="0"/>
                  </a:moveTo>
                  <a:lnTo>
                    <a:pt x="0" y="0"/>
                  </a:lnTo>
                  <a:lnTo>
                    <a:pt x="0" y="144616"/>
                  </a:lnTo>
                  <a:lnTo>
                    <a:pt x="787516" y="144616"/>
                  </a:lnTo>
                  <a:lnTo>
                    <a:pt x="787516"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34" name="Freeform 34"/>
            <p:cNvSpPr/>
            <p:nvPr/>
          </p:nvSpPr>
          <p:spPr>
            <a:xfrm>
              <a:off x="1975384" y="4287606"/>
              <a:ext cx="1117480" cy="796459"/>
            </a:xfrm>
            <a:custGeom>
              <a:avLst/>
              <a:gdLst/>
              <a:ahLst/>
              <a:cxnLst/>
              <a:rect l="l" t="t" r="r" b="b"/>
              <a:pathLst>
                <a:path w="1117480" h="796459">
                  <a:moveTo>
                    <a:pt x="0" y="0"/>
                  </a:moveTo>
                  <a:lnTo>
                    <a:pt x="1117480" y="0"/>
                  </a:lnTo>
                  <a:lnTo>
                    <a:pt x="1117480" y="796458"/>
                  </a:lnTo>
                  <a:lnTo>
                    <a:pt x="0" y="79645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35" name="Freeform 35"/>
            <p:cNvSpPr/>
            <p:nvPr/>
          </p:nvSpPr>
          <p:spPr>
            <a:xfrm>
              <a:off x="5128340" y="2840659"/>
              <a:ext cx="499457" cy="568740"/>
            </a:xfrm>
            <a:custGeom>
              <a:avLst/>
              <a:gdLst/>
              <a:ahLst/>
              <a:cxnLst/>
              <a:rect l="l" t="t" r="r" b="b"/>
              <a:pathLst>
                <a:path w="499457" h="568740">
                  <a:moveTo>
                    <a:pt x="0" y="0"/>
                  </a:moveTo>
                  <a:lnTo>
                    <a:pt x="499457" y="0"/>
                  </a:lnTo>
                  <a:lnTo>
                    <a:pt x="499457" y="568740"/>
                  </a:lnTo>
                  <a:lnTo>
                    <a:pt x="0" y="56874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36" name="Freeform 36"/>
            <p:cNvSpPr/>
            <p:nvPr/>
          </p:nvSpPr>
          <p:spPr>
            <a:xfrm rot="-459480">
              <a:off x="3286441" y="571205"/>
              <a:ext cx="104058" cy="454220"/>
            </a:xfrm>
            <a:custGeom>
              <a:avLst/>
              <a:gdLst/>
              <a:ahLst/>
              <a:cxnLst/>
              <a:rect l="l" t="t" r="r" b="b"/>
              <a:pathLst>
                <a:path w="104058" h="454220">
                  <a:moveTo>
                    <a:pt x="0" y="0"/>
                  </a:moveTo>
                  <a:lnTo>
                    <a:pt x="104058" y="0"/>
                  </a:lnTo>
                  <a:lnTo>
                    <a:pt x="104058" y="454220"/>
                  </a:lnTo>
                  <a:lnTo>
                    <a:pt x="0" y="454220"/>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37" name="Freeform 37"/>
            <p:cNvSpPr/>
            <p:nvPr/>
          </p:nvSpPr>
          <p:spPr>
            <a:xfrm>
              <a:off x="5788340" y="1694336"/>
              <a:ext cx="1983566" cy="1947501"/>
            </a:xfrm>
            <a:custGeom>
              <a:avLst/>
              <a:gdLst/>
              <a:ahLst/>
              <a:cxnLst/>
              <a:rect l="l" t="t" r="r" b="b"/>
              <a:pathLst>
                <a:path w="1983566" h="1947501">
                  <a:moveTo>
                    <a:pt x="0" y="0"/>
                  </a:moveTo>
                  <a:lnTo>
                    <a:pt x="1983566" y="0"/>
                  </a:lnTo>
                  <a:lnTo>
                    <a:pt x="1983566" y="1947501"/>
                  </a:lnTo>
                  <a:lnTo>
                    <a:pt x="0" y="194750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38" name="Freeform 38"/>
            <p:cNvSpPr/>
            <p:nvPr/>
          </p:nvSpPr>
          <p:spPr>
            <a:xfrm rot="642987">
              <a:off x="5180939" y="4116829"/>
              <a:ext cx="1013639" cy="724028"/>
            </a:xfrm>
            <a:custGeom>
              <a:avLst/>
              <a:gdLst/>
              <a:ahLst/>
              <a:cxnLst/>
              <a:rect l="l" t="t" r="r" b="b"/>
              <a:pathLst>
                <a:path w="1013639" h="724028">
                  <a:moveTo>
                    <a:pt x="0" y="0"/>
                  </a:moveTo>
                  <a:lnTo>
                    <a:pt x="1013639" y="0"/>
                  </a:lnTo>
                  <a:lnTo>
                    <a:pt x="1013639" y="724028"/>
                  </a:lnTo>
                  <a:lnTo>
                    <a:pt x="0" y="724028"/>
                  </a:lnTo>
                  <a:lnTo>
                    <a:pt x="0" y="0"/>
                  </a:lnTo>
                  <a:close/>
                </a:path>
              </a:pathLst>
            </a:custGeom>
            <a:blipFill>
              <a:blip r:embed="rId40"/>
              <a:stretch>
                <a:fillRect/>
              </a:stretch>
            </a:blipFill>
          </p:spPr>
        </p:sp>
        <p:sp>
          <p:nvSpPr>
            <p:cNvPr id="31" name="Freeform 31"/>
            <p:cNvSpPr/>
            <p:nvPr/>
          </p:nvSpPr>
          <p:spPr>
            <a:xfrm rot="368247">
              <a:off x="3349500" y="3118854"/>
              <a:ext cx="1774463" cy="1993778"/>
            </a:xfrm>
            <a:custGeom>
              <a:avLst/>
              <a:gdLst/>
              <a:ahLst/>
              <a:cxnLst/>
              <a:rect l="l" t="t" r="r" b="b"/>
              <a:pathLst>
                <a:path w="1774463" h="1993779">
                  <a:moveTo>
                    <a:pt x="0" y="0"/>
                  </a:moveTo>
                  <a:lnTo>
                    <a:pt x="1774463" y="0"/>
                  </a:lnTo>
                  <a:lnTo>
                    <a:pt x="1774463" y="1993779"/>
                  </a:lnTo>
                  <a:lnTo>
                    <a:pt x="0" y="1993779"/>
                  </a:lnTo>
                  <a:lnTo>
                    <a:pt x="0" y="0"/>
                  </a:lnTo>
                  <a:close/>
                </a:path>
              </a:pathLst>
            </a:custGeom>
            <a:blipFill>
              <a:blip r:embed="rId41"/>
              <a:stretch>
                <a:fillRect/>
              </a:stretch>
            </a:blipFill>
          </p:spPr>
          <p:txBody>
            <a:bodyPr/>
            <a:lstStyle/>
            <a:p>
              <a:endParaRPr lang="LID4096" dirty="0"/>
            </a:p>
          </p:txBody>
        </p:sp>
        <p:sp>
          <p:nvSpPr>
            <p:cNvPr id="21" name="Freeform 21">
              <a:hlinkClick r:id="rId42" action="ppaction://hlinksldjump"/>
            </p:cNvPr>
            <p:cNvSpPr/>
            <p:nvPr/>
          </p:nvSpPr>
          <p:spPr>
            <a:xfrm>
              <a:off x="1748452" y="421736"/>
              <a:ext cx="1132543" cy="1390398"/>
            </a:xfrm>
            <a:custGeom>
              <a:avLst/>
              <a:gdLst/>
              <a:ahLst/>
              <a:cxnLst/>
              <a:rect l="l" t="t" r="r" b="b"/>
              <a:pathLst>
                <a:path w="1132543" h="1390398">
                  <a:moveTo>
                    <a:pt x="0" y="0"/>
                  </a:moveTo>
                  <a:lnTo>
                    <a:pt x="1132542" y="0"/>
                  </a:lnTo>
                  <a:lnTo>
                    <a:pt x="1132542" y="1390398"/>
                  </a:lnTo>
                  <a:lnTo>
                    <a:pt x="0" y="1390398"/>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txBody>
            <a:bodyPr/>
            <a:lstStyle/>
            <a:p>
              <a:endParaRPr lang="LID4096" dirty="0"/>
            </a:p>
          </p:txBody>
        </p:sp>
      </p:grpSp>
      <p:sp>
        <p:nvSpPr>
          <p:cNvPr id="40" name="Freeform 40"/>
          <p:cNvSpPr/>
          <p:nvPr/>
        </p:nvSpPr>
        <p:spPr>
          <a:xfrm>
            <a:off x="9110291" y="4760528"/>
            <a:ext cx="5192057" cy="5192057"/>
          </a:xfrm>
          <a:custGeom>
            <a:avLst/>
            <a:gdLst/>
            <a:ahLst/>
            <a:cxnLst/>
            <a:rect l="l" t="t" r="r" b="b"/>
            <a:pathLst>
              <a:path w="5192056" h="5192056">
                <a:moveTo>
                  <a:pt x="0" y="0"/>
                </a:moveTo>
                <a:lnTo>
                  <a:pt x="5192056" y="0"/>
                </a:lnTo>
                <a:lnTo>
                  <a:pt x="5192056" y="5192056"/>
                </a:lnTo>
                <a:lnTo>
                  <a:pt x="0" y="5192056"/>
                </a:lnTo>
                <a:lnTo>
                  <a:pt x="0" y="0"/>
                </a:lnTo>
                <a:close/>
              </a:path>
            </a:pathLst>
          </a:custGeom>
          <a:blipFill>
            <a:blip r:embed="rId45"/>
            <a:stretch>
              <a:fillRect/>
            </a:stretch>
          </a:blipFill>
        </p:spPr>
      </p:sp>
      <p:sp>
        <p:nvSpPr>
          <p:cNvPr id="41" name="TextBox 41"/>
          <p:cNvSpPr txBox="1"/>
          <p:nvPr/>
        </p:nvSpPr>
        <p:spPr>
          <a:xfrm>
            <a:off x="11987" y="1066669"/>
            <a:ext cx="5150615" cy="2308324"/>
          </a:xfrm>
          <a:prstGeom prst="rect">
            <a:avLst/>
          </a:prstGeom>
        </p:spPr>
        <p:txBody>
          <a:bodyPr wrap="square" lIns="0" tIns="0" rIns="0" bIns="0" rtlCol="0" anchor="t">
            <a:spAutoFit/>
          </a:bodyPr>
          <a:lstStyle/>
          <a:p>
            <a:pPr algn="ctr">
              <a:lnSpc>
                <a:spcPts val="3639"/>
              </a:lnSpc>
            </a:pPr>
            <a:r>
              <a:rPr lang="en-US" sz="2400" dirty="0">
                <a:latin typeface="Merriweather"/>
              </a:rPr>
              <a:t>Allow your imagination to take place with our storytelling website specific for comic book enthusiasts, anime fans, and storytellers alike. </a:t>
            </a:r>
          </a:p>
        </p:txBody>
      </p:sp>
      <mc:AlternateContent xmlns:mc="http://schemas.openxmlformats.org/markup-compatibility/2006" xmlns:psez="http://schemas.microsoft.com/office/powerpoint/2016/sectionzoom">
        <mc:Choice Requires="psez">
          <p:graphicFrame>
            <p:nvGraphicFramePr>
              <p:cNvPr id="44" name="Section Zoom 43">
                <a:extLst>
                  <a:ext uri="{FF2B5EF4-FFF2-40B4-BE49-F238E27FC236}">
                    <a16:creationId xmlns:a16="http://schemas.microsoft.com/office/drawing/2014/main" id="{F8610A8E-5B41-52A4-0AF2-1AF4F752FD9D}"/>
                  </a:ext>
                </a:extLst>
              </p:cNvPr>
              <p:cNvGraphicFramePr>
                <a:graphicFrameLocks noChangeAspect="1"/>
              </p:cNvGraphicFramePr>
              <p:nvPr>
                <p:extLst>
                  <p:ext uri="{D42A27DB-BD31-4B8C-83A1-F6EECF244321}">
                    <p14:modId xmlns:p14="http://schemas.microsoft.com/office/powerpoint/2010/main" val="1761573439"/>
                  </p:ext>
                </p:extLst>
              </p:nvPr>
            </p:nvGraphicFramePr>
            <p:xfrm>
              <a:off x="2938133" y="3930122"/>
              <a:ext cx="4925980" cy="3006282"/>
            </p:xfrm>
            <a:graphic>
              <a:graphicData uri="http://schemas.microsoft.com/office/powerpoint/2016/sectionzoom">
                <psez:sectionZm>
                  <psez:sectionZmObj sectionId="{B3D87C5B-3C71-421F-87AA-1A81317DC6D0}">
                    <psez:zmPr id="{5ED0A0DB-D8F5-4DEC-BAAB-02F2FACEBEB2}" imageType="cover" transitionDur="1000">
                      <p166:blipFill xmlns:p166="http://schemas.microsoft.com/office/powerpoint/2016/6/main">
                        <a:blip r:embed="rId46">
                          <a:extLst>
                            <a:ext uri="{28A0092B-C50C-407E-A947-70E740481C1C}">
                              <a14:useLocalDpi xmlns:a14="http://schemas.microsoft.com/office/drawing/2010/main" val="0"/>
                            </a:ext>
                          </a:extLst>
                        </a:blip>
                        <a:stretch>
                          <a:fillRect/>
                        </a:stretch>
                      </p166:blipFill>
                      <p166:spPr xmlns:p166="http://schemas.microsoft.com/office/powerpoint/2016/6/main">
                        <a:xfrm>
                          <a:off x="0" y="0"/>
                          <a:ext cx="4925980" cy="3006282"/>
                        </a:xfrm>
                        <a:prstGeom prst="rect">
                          <a:avLst/>
                        </a:prstGeom>
                        <a:ln w="3175">
                          <a:noFill/>
                        </a:ln>
                      </p166:spPr>
                    </psez:zmPr>
                  </psez:sectionZmObj>
                </psez:sectionZm>
              </a:graphicData>
            </a:graphic>
          </p:graphicFrame>
        </mc:Choice>
        <mc:Fallback xmlns="">
          <p:pic>
            <p:nvPicPr>
              <p:cNvPr id="44" name="Section Zoom 43">
                <a:hlinkClick r:id="rId47" action="ppaction://hlinksldjump"/>
                <a:extLst>
                  <a:ext uri="{FF2B5EF4-FFF2-40B4-BE49-F238E27FC236}">
                    <a16:creationId xmlns:a16="http://schemas.microsoft.com/office/drawing/2014/main" id="{F8610A8E-5B41-52A4-0AF2-1AF4F752FD9D}"/>
                  </a:ext>
                </a:extLst>
              </p:cNvPr>
              <p:cNvPicPr>
                <a:picLocks noGrp="1" noRot="1" noChangeAspect="1" noMove="1" noResize="1" noEditPoints="1" noAdjustHandles="1" noChangeArrowheads="1" noChangeShapeType="1"/>
              </p:cNvPicPr>
              <p:nvPr/>
            </p:nvPicPr>
            <p:blipFill>
              <a:blip r:embed="rId48">
                <a:extLst>
                  <a:ext uri="{28A0092B-C50C-407E-A947-70E740481C1C}">
                    <a14:useLocalDpi xmlns:a14="http://schemas.microsoft.com/office/drawing/2010/main" val="0"/>
                  </a:ext>
                </a:extLst>
              </a:blip>
              <a:stretch>
                <a:fillRect/>
              </a:stretch>
            </p:blipFill>
            <p:spPr>
              <a:xfrm>
                <a:off x="2938133" y="3930122"/>
                <a:ext cx="4925980" cy="3006282"/>
              </a:xfrm>
              <a:prstGeom prst="rect">
                <a:avLst/>
              </a:prstGeom>
              <a:ln w="3175">
                <a:noFill/>
              </a:ln>
            </p:spPr>
          </p:pic>
        </mc:Fallback>
      </mc:AlternateContent>
      <p:sp>
        <p:nvSpPr>
          <p:cNvPr id="42" name="TextBox 42"/>
          <p:cNvSpPr txBox="1"/>
          <p:nvPr/>
        </p:nvSpPr>
        <p:spPr>
          <a:xfrm rot="698778">
            <a:off x="8106790" y="3289634"/>
            <a:ext cx="620433" cy="193066"/>
          </a:xfrm>
          <a:prstGeom prst="rect">
            <a:avLst/>
          </a:prstGeom>
        </p:spPr>
        <p:txBody>
          <a:bodyPr wrap="square" lIns="0" tIns="0" rIns="0" bIns="0" rtlCol="0" anchor="t">
            <a:spAutoFit/>
          </a:bodyPr>
          <a:lstStyle/>
          <a:p>
            <a:pPr algn="ctr">
              <a:lnSpc>
                <a:spcPts val="1645"/>
              </a:lnSpc>
            </a:pPr>
            <a:r>
              <a:rPr lang="en-US" sz="1176" dirty="0">
                <a:solidFill>
                  <a:srgbClr val="545454"/>
                </a:solidFill>
                <a:latin typeface="Trocchi"/>
              </a:rPr>
              <a:t>MERN</a:t>
            </a:r>
          </a:p>
        </p:txBody>
      </p:sp>
      <mc:AlternateContent xmlns:mc="http://schemas.openxmlformats.org/markup-compatibility/2006" xmlns:psez="http://schemas.microsoft.com/office/powerpoint/2016/sectionzoom">
        <mc:Choice Requires="psez">
          <p:graphicFrame>
            <p:nvGraphicFramePr>
              <p:cNvPr id="46" name="Section Zoom 45">
                <a:extLst>
                  <a:ext uri="{FF2B5EF4-FFF2-40B4-BE49-F238E27FC236}">
                    <a16:creationId xmlns:a16="http://schemas.microsoft.com/office/drawing/2014/main" id="{8931DA94-5006-9821-68F7-B3D6D62F25D1}"/>
                  </a:ext>
                </a:extLst>
              </p:cNvPr>
              <p:cNvGraphicFramePr>
                <a:graphicFrameLocks noChangeAspect="1"/>
              </p:cNvGraphicFramePr>
              <p:nvPr>
                <p:extLst>
                  <p:ext uri="{D42A27DB-BD31-4B8C-83A1-F6EECF244321}">
                    <p14:modId xmlns:p14="http://schemas.microsoft.com/office/powerpoint/2010/main" val="819807280"/>
                  </p:ext>
                </p:extLst>
              </p:nvPr>
            </p:nvGraphicFramePr>
            <p:xfrm>
              <a:off x="14282183" y="2185555"/>
              <a:ext cx="987174" cy="987174"/>
            </p:xfrm>
            <a:graphic>
              <a:graphicData uri="http://schemas.microsoft.com/office/powerpoint/2016/sectionzoom">
                <psez:sectionZm>
                  <psez:sectionZmObj sectionId="{FA39798A-E346-4790-8AE3-B9D20668A030}">
                    <psez:zmPr id="{95506B4D-E43C-4AB5-A08F-D53451E94D6E}" imageType="cover" transitionDur="1000">
                      <p166:blipFill xmlns:p166="http://schemas.microsoft.com/office/powerpoint/2016/6/main">
                        <a:blip r:embed="rId49"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987174" cy="987174"/>
                        </a:xfrm>
                        <a:prstGeom prst="rect">
                          <a:avLst/>
                        </a:prstGeom>
                        <a:ln w="3175">
                          <a:solidFill>
                            <a:prstClr val="ltGray"/>
                          </a:solidFill>
                        </a:ln>
                      </p166:spPr>
                    </psez:zmPr>
                  </psez:sectionZmObj>
                </psez:sectionZm>
              </a:graphicData>
            </a:graphic>
          </p:graphicFrame>
        </mc:Choice>
        <mc:Fallback xmlns="">
          <p:pic>
            <p:nvPicPr>
              <p:cNvPr id="46" name="Section Zoom 45">
                <a:hlinkClick r:id="rId50" action="ppaction://hlinksldjump"/>
                <a:extLst>
                  <a:ext uri="{FF2B5EF4-FFF2-40B4-BE49-F238E27FC236}">
                    <a16:creationId xmlns:a16="http://schemas.microsoft.com/office/drawing/2014/main" id="{8931DA94-5006-9821-68F7-B3D6D62F25D1}"/>
                  </a:ext>
                </a:extLst>
              </p:cNvPr>
              <p:cNvPicPr>
                <a:picLocks noGrp="1" noRot="1" noChangeAspect="1" noMove="1" noResize="1" noEditPoints="1" noAdjustHandles="1" noChangeArrowheads="1" noChangeShapeType="1"/>
              </p:cNvPicPr>
              <p:nvPr/>
            </p:nvPicPr>
            <p:blipFill>
              <a:blip r:embed="rId51" cstate="print">
                <a:extLst>
                  <a:ext uri="{28A0092B-C50C-407E-A947-70E740481C1C}">
                    <a14:useLocalDpi xmlns:a14="http://schemas.microsoft.com/office/drawing/2010/main" val="0"/>
                  </a:ext>
                </a:extLst>
              </a:blip>
              <a:stretch>
                <a:fillRect/>
              </a:stretch>
            </p:blipFill>
            <p:spPr>
              <a:xfrm>
                <a:off x="14282183" y="2185555"/>
                <a:ext cx="987174" cy="98717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8" name="Section Zoom 47">
                <a:extLst>
                  <a:ext uri="{FF2B5EF4-FFF2-40B4-BE49-F238E27FC236}">
                    <a16:creationId xmlns:a16="http://schemas.microsoft.com/office/drawing/2014/main" id="{17109CA8-F1BB-D870-1325-CAA0FB8597B7}"/>
                  </a:ext>
                </a:extLst>
              </p:cNvPr>
              <p:cNvGraphicFramePr>
                <a:graphicFrameLocks noChangeAspect="1"/>
              </p:cNvGraphicFramePr>
              <p:nvPr>
                <p:extLst>
                  <p:ext uri="{D42A27DB-BD31-4B8C-83A1-F6EECF244321}">
                    <p14:modId xmlns:p14="http://schemas.microsoft.com/office/powerpoint/2010/main" val="1979452891"/>
                  </p:ext>
                </p:extLst>
              </p:nvPr>
            </p:nvGraphicFramePr>
            <p:xfrm>
              <a:off x="8169647" y="3218053"/>
              <a:ext cx="519012" cy="313879"/>
            </p:xfrm>
            <a:graphic>
              <a:graphicData uri="http://schemas.microsoft.com/office/powerpoint/2016/sectionzoom">
                <psez:sectionZm>
                  <psez:sectionZmObj sectionId="{FA51E6F3-0D39-49F2-AA47-725720486314}">
                    <psez:zmPr id="{E9D4DD19-A265-43DF-B9BF-00ADEF27A2C9}" imageType="cover" transitionDur="1000">
                      <p166:blipFill xmlns:p166="http://schemas.microsoft.com/office/powerpoint/2016/6/main">
                        <a:blip r:embed="rId52"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519012" cy="313879"/>
                        </a:xfrm>
                        <a:prstGeom prst="rect">
                          <a:avLst/>
                        </a:prstGeom>
                        <a:ln w="3175">
                          <a:noFill/>
                        </a:ln>
                      </p166:spPr>
                    </psez:zmPr>
                  </psez:sectionZmObj>
                </psez:sectionZm>
              </a:graphicData>
            </a:graphic>
          </p:graphicFrame>
        </mc:Choice>
        <mc:Fallback xmlns="">
          <p:pic>
            <p:nvPicPr>
              <p:cNvPr id="48" name="Section Zoom 47">
                <a:hlinkClick r:id="rId53" action="ppaction://hlinksldjump"/>
                <a:extLst>
                  <a:ext uri="{FF2B5EF4-FFF2-40B4-BE49-F238E27FC236}">
                    <a16:creationId xmlns:a16="http://schemas.microsoft.com/office/drawing/2014/main" id="{17109CA8-F1BB-D870-1325-CAA0FB8597B7}"/>
                  </a:ext>
                </a:extLst>
              </p:cNvPr>
              <p:cNvPicPr>
                <a:picLocks noGrp="1" noRot="1" noChangeAspect="1" noMove="1" noResize="1" noEditPoints="1" noAdjustHandles="1" noChangeArrowheads="1" noChangeShapeType="1"/>
              </p:cNvPicPr>
              <p:nvPr/>
            </p:nvPicPr>
            <p:blipFill>
              <a:blip r:embed="rId54" cstate="print">
                <a:extLst>
                  <a:ext uri="{28A0092B-C50C-407E-A947-70E740481C1C}">
                    <a14:useLocalDpi xmlns:a14="http://schemas.microsoft.com/office/drawing/2010/main" val="0"/>
                  </a:ext>
                </a:extLst>
              </a:blip>
              <a:stretch>
                <a:fillRect/>
              </a:stretch>
            </p:blipFill>
            <p:spPr>
              <a:xfrm>
                <a:off x="8169647" y="3218053"/>
                <a:ext cx="519012" cy="313879"/>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50" name="Section Zoom 49">
                <a:extLst>
                  <a:ext uri="{FF2B5EF4-FFF2-40B4-BE49-F238E27FC236}">
                    <a16:creationId xmlns:a16="http://schemas.microsoft.com/office/drawing/2014/main" id="{9C25C095-94E2-B34F-5551-E1C7DF63EAD2}"/>
                  </a:ext>
                </a:extLst>
              </p:cNvPr>
              <p:cNvGraphicFramePr>
                <a:graphicFrameLocks noChangeAspect="1"/>
              </p:cNvGraphicFramePr>
              <p:nvPr>
                <p:extLst>
                  <p:ext uri="{D42A27DB-BD31-4B8C-83A1-F6EECF244321}">
                    <p14:modId xmlns:p14="http://schemas.microsoft.com/office/powerpoint/2010/main" val="2957793713"/>
                  </p:ext>
                </p:extLst>
              </p:nvPr>
            </p:nvGraphicFramePr>
            <p:xfrm>
              <a:off x="7729174" y="4879098"/>
              <a:ext cx="3111416" cy="2074277"/>
            </p:xfrm>
            <a:graphic>
              <a:graphicData uri="http://schemas.microsoft.com/office/powerpoint/2016/sectionzoom">
                <psez:sectionZm>
                  <psez:sectionZmObj sectionId="{BCD9B532-45A7-489F-A23C-F10D6844948C}">
                    <psez:zmPr id="{C6C521D3-18D3-40BB-ABE8-CBEBC3EE15A4}" imageType="cover" transitionDur="1000">
                      <p166:blipFill xmlns:p166="http://schemas.microsoft.com/office/powerpoint/2016/6/main">
                        <a:blip r:embed="rId55">
                          <a:extLst>
                            <a:ext uri="{28A0092B-C50C-407E-A947-70E740481C1C}">
                              <a14:useLocalDpi xmlns:a14="http://schemas.microsoft.com/office/drawing/2010/main" val="0"/>
                            </a:ext>
                          </a:extLst>
                        </a:blip>
                        <a:stretch>
                          <a:fillRect/>
                        </a:stretch>
                      </p166:blipFill>
                      <p166:spPr xmlns:p166="http://schemas.microsoft.com/office/powerpoint/2016/6/main">
                        <a:xfrm>
                          <a:off x="0" y="0"/>
                          <a:ext cx="3111416" cy="2074277"/>
                        </a:xfrm>
                        <a:prstGeom prst="rect">
                          <a:avLst/>
                        </a:prstGeom>
                        <a:ln w="3175">
                          <a:noFill/>
                        </a:ln>
                      </p166:spPr>
                    </psez:zmPr>
                  </psez:sectionZmObj>
                </psez:sectionZm>
              </a:graphicData>
            </a:graphic>
          </p:graphicFrame>
        </mc:Choice>
        <mc:Fallback xmlns="">
          <p:pic>
            <p:nvPicPr>
              <p:cNvPr id="50" name="Section Zoom 49">
                <a:hlinkClick r:id="rId56" action="ppaction://hlinksldjump"/>
                <a:extLst>
                  <a:ext uri="{FF2B5EF4-FFF2-40B4-BE49-F238E27FC236}">
                    <a16:creationId xmlns:a16="http://schemas.microsoft.com/office/drawing/2014/main" id="{9C25C095-94E2-B34F-5551-E1C7DF63EAD2}"/>
                  </a:ext>
                </a:extLst>
              </p:cNvPr>
              <p:cNvPicPr>
                <a:picLocks noGrp="1" noRot="1" noChangeAspect="1" noMove="1" noResize="1" noEditPoints="1" noAdjustHandles="1" noChangeArrowheads="1" noChangeShapeType="1"/>
              </p:cNvPicPr>
              <p:nvPr/>
            </p:nvPicPr>
            <p:blipFill>
              <a:blip r:embed="rId57">
                <a:extLst>
                  <a:ext uri="{28A0092B-C50C-407E-A947-70E740481C1C}">
                    <a14:useLocalDpi xmlns:a14="http://schemas.microsoft.com/office/drawing/2010/main" val="0"/>
                  </a:ext>
                </a:extLst>
              </a:blip>
              <a:stretch>
                <a:fillRect/>
              </a:stretch>
            </p:blipFill>
            <p:spPr>
              <a:xfrm>
                <a:off x="7729174" y="4879098"/>
                <a:ext cx="3111416" cy="2074277"/>
              </a:xfrm>
              <a:prstGeom prst="rect">
                <a:avLst/>
              </a:prstGeom>
              <a:ln w="3175">
                <a:noFill/>
              </a:ln>
            </p:spPr>
          </p:pic>
        </mc:Fallback>
      </mc:AlternateContent>
      <p:sp>
        <p:nvSpPr>
          <p:cNvPr id="14" name="Freeform 14"/>
          <p:cNvSpPr/>
          <p:nvPr/>
        </p:nvSpPr>
        <p:spPr>
          <a:xfrm>
            <a:off x="7302821" y="6537040"/>
            <a:ext cx="3513599" cy="3513599"/>
          </a:xfrm>
          <a:custGeom>
            <a:avLst/>
            <a:gdLst/>
            <a:ahLst/>
            <a:cxnLst/>
            <a:rect l="l" t="t" r="r" b="b"/>
            <a:pathLst>
              <a:path w="3513598" h="3513598">
                <a:moveTo>
                  <a:pt x="0" y="0"/>
                </a:moveTo>
                <a:lnTo>
                  <a:pt x="3513598" y="0"/>
                </a:lnTo>
                <a:lnTo>
                  <a:pt x="3513598" y="3513598"/>
                </a:lnTo>
                <a:lnTo>
                  <a:pt x="0" y="3513598"/>
                </a:lnTo>
                <a:lnTo>
                  <a:pt x="0" y="0"/>
                </a:lnTo>
                <a:close/>
              </a:path>
            </a:pathLst>
          </a:custGeom>
          <a:blipFill>
            <a:blip r:embed="rId58"/>
            <a:stretch>
              <a:fillRect/>
            </a:stretch>
          </a:blipFill>
        </p:spPr>
        <p:txBody>
          <a:bodyPr/>
          <a:lstStyle/>
          <a:p>
            <a:endParaRPr lang="LID4096" dirty="0"/>
          </a:p>
        </p:txBody>
      </p:sp>
      <mc:AlternateContent xmlns:mc="http://schemas.openxmlformats.org/markup-compatibility/2006" xmlns:psez="http://schemas.microsoft.com/office/powerpoint/2016/sectionzoom">
        <mc:Choice Requires="psez">
          <p:graphicFrame>
            <p:nvGraphicFramePr>
              <p:cNvPr id="52" name="Section Zoom 51">
                <a:extLst>
                  <a:ext uri="{FF2B5EF4-FFF2-40B4-BE49-F238E27FC236}">
                    <a16:creationId xmlns:a16="http://schemas.microsoft.com/office/drawing/2014/main" id="{C97E67B7-CCCC-E7CD-FEF1-5AD5B346C3BF}"/>
                  </a:ext>
                </a:extLst>
              </p:cNvPr>
              <p:cNvGraphicFramePr>
                <a:graphicFrameLocks noChangeAspect="1"/>
              </p:cNvGraphicFramePr>
              <p:nvPr>
                <p:extLst>
                  <p:ext uri="{D42A27DB-BD31-4B8C-83A1-F6EECF244321}">
                    <p14:modId xmlns:p14="http://schemas.microsoft.com/office/powerpoint/2010/main" val="4275091738"/>
                  </p:ext>
                </p:extLst>
              </p:nvPr>
            </p:nvGraphicFramePr>
            <p:xfrm>
              <a:off x="12140559" y="3270670"/>
              <a:ext cx="1253099" cy="1060315"/>
            </p:xfrm>
            <a:graphic>
              <a:graphicData uri="http://schemas.microsoft.com/office/powerpoint/2016/sectionzoom">
                <psez:sectionZm>
                  <psez:sectionZmObj sectionId="{E4747AED-058A-4081-BA32-D9D1346F8FC4}">
                    <psez:zmPr id="{5475D511-C441-405A-A489-4C777E9BBE25}" imageType="cover" transitionDur="1000">
                      <p166:blipFill xmlns:p166="http://schemas.microsoft.com/office/powerpoint/2016/6/main">
                        <a:blip r:embed="rId59">
                          <a:extLst>
                            <a:ext uri="{28A0092B-C50C-407E-A947-70E740481C1C}">
                              <a14:useLocalDpi xmlns:a14="http://schemas.microsoft.com/office/drawing/2010/main" val="0"/>
                            </a:ext>
                          </a:extLst>
                        </a:blip>
                        <a:stretch>
                          <a:fillRect/>
                        </a:stretch>
                      </p166:blipFill>
                      <p166:spPr xmlns:p166="http://schemas.microsoft.com/office/powerpoint/2016/6/main">
                        <a:xfrm>
                          <a:off x="0" y="0"/>
                          <a:ext cx="1253099" cy="1060315"/>
                        </a:xfrm>
                        <a:prstGeom prst="rect">
                          <a:avLst/>
                        </a:prstGeom>
                        <a:ln w="3175">
                          <a:noFill/>
                        </a:ln>
                      </p166:spPr>
                    </psez:zmPr>
                  </psez:sectionZmObj>
                </psez:sectionZm>
              </a:graphicData>
            </a:graphic>
          </p:graphicFrame>
        </mc:Choice>
        <mc:Fallback xmlns="">
          <p:pic>
            <p:nvPicPr>
              <p:cNvPr id="52" name="Section Zoom 51">
                <a:hlinkClick r:id="rId60" action="ppaction://hlinksldjump"/>
                <a:extLst>
                  <a:ext uri="{FF2B5EF4-FFF2-40B4-BE49-F238E27FC236}">
                    <a16:creationId xmlns:a16="http://schemas.microsoft.com/office/drawing/2014/main" id="{C97E67B7-CCCC-E7CD-FEF1-5AD5B346C3BF}"/>
                  </a:ext>
                </a:extLst>
              </p:cNvPr>
              <p:cNvPicPr>
                <a:picLocks noGrp="1" noRot="1" noChangeAspect="1" noMove="1" noResize="1" noEditPoints="1" noAdjustHandles="1" noChangeArrowheads="1" noChangeShapeType="1"/>
              </p:cNvPicPr>
              <p:nvPr/>
            </p:nvPicPr>
            <p:blipFill>
              <a:blip r:embed="rId61">
                <a:extLst>
                  <a:ext uri="{28A0092B-C50C-407E-A947-70E740481C1C}">
                    <a14:useLocalDpi xmlns:a14="http://schemas.microsoft.com/office/drawing/2010/main" val="0"/>
                  </a:ext>
                </a:extLst>
              </a:blip>
              <a:stretch>
                <a:fillRect/>
              </a:stretch>
            </p:blipFill>
            <p:spPr>
              <a:xfrm>
                <a:off x="12140559" y="3270670"/>
                <a:ext cx="1253099" cy="106031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54" name="Section Zoom 53">
                <a:extLst>
                  <a:ext uri="{FF2B5EF4-FFF2-40B4-BE49-F238E27FC236}">
                    <a16:creationId xmlns:a16="http://schemas.microsoft.com/office/drawing/2014/main" id="{5BD017C2-641D-6A94-9FD7-58A82A26D736}"/>
                  </a:ext>
                </a:extLst>
              </p:cNvPr>
              <p:cNvGraphicFramePr>
                <a:graphicFrameLocks noChangeAspect="1"/>
              </p:cNvGraphicFramePr>
              <p:nvPr>
                <p:extLst>
                  <p:ext uri="{D42A27DB-BD31-4B8C-83A1-F6EECF244321}">
                    <p14:modId xmlns:p14="http://schemas.microsoft.com/office/powerpoint/2010/main" val="1540385076"/>
                  </p:ext>
                </p:extLst>
              </p:nvPr>
            </p:nvGraphicFramePr>
            <p:xfrm>
              <a:off x="14217204" y="8144286"/>
              <a:ext cx="1736587" cy="2029064"/>
            </p:xfrm>
            <a:graphic>
              <a:graphicData uri="http://schemas.microsoft.com/office/powerpoint/2016/sectionzoom">
                <psez:sectionZm>
                  <psez:sectionZmObj sectionId="{F92D68F2-0379-472E-A210-C95F81E643C2}">
                    <psez:zmPr id="{32BB207A-314F-4CD2-9558-8E786BD5CC99}" imageType="cover" transitionDur="1000">
                      <p166:blipFill xmlns:p166="http://schemas.microsoft.com/office/powerpoint/2016/6/main">
                        <a:blip r:embed="rId62">
                          <a:extLst>
                            <a:ext uri="{28A0092B-C50C-407E-A947-70E740481C1C}">
                              <a14:useLocalDpi xmlns:a14="http://schemas.microsoft.com/office/drawing/2010/main" val="0"/>
                            </a:ext>
                          </a:extLst>
                        </a:blip>
                        <a:stretch>
                          <a:fillRect/>
                        </a:stretch>
                      </p166:blipFill>
                      <p166:spPr xmlns:p166="http://schemas.microsoft.com/office/powerpoint/2016/6/main">
                        <a:xfrm>
                          <a:off x="0" y="0"/>
                          <a:ext cx="1736587" cy="2029064"/>
                        </a:xfrm>
                        <a:prstGeom prst="rect">
                          <a:avLst/>
                        </a:prstGeom>
                        <a:ln w="3175">
                          <a:noFill/>
                        </a:ln>
                      </p166:spPr>
                    </psez:zmPr>
                  </psez:sectionZmObj>
                </psez:sectionZm>
              </a:graphicData>
            </a:graphic>
          </p:graphicFrame>
        </mc:Choice>
        <mc:Fallback xmlns="">
          <p:pic>
            <p:nvPicPr>
              <p:cNvPr id="54" name="Section Zoom 53">
                <a:hlinkClick r:id="rId63" action="ppaction://hlinksldjump"/>
                <a:extLst>
                  <a:ext uri="{FF2B5EF4-FFF2-40B4-BE49-F238E27FC236}">
                    <a16:creationId xmlns:a16="http://schemas.microsoft.com/office/drawing/2014/main" id="{5BD017C2-641D-6A94-9FD7-58A82A26D736}"/>
                  </a:ext>
                </a:extLst>
              </p:cNvPr>
              <p:cNvPicPr>
                <a:picLocks noGrp="1" noRot="1" noChangeAspect="1" noMove="1" noResize="1" noEditPoints="1" noAdjustHandles="1" noChangeArrowheads="1" noChangeShapeType="1"/>
              </p:cNvPicPr>
              <p:nvPr/>
            </p:nvPicPr>
            <p:blipFill>
              <a:blip r:embed="rId64">
                <a:extLst>
                  <a:ext uri="{28A0092B-C50C-407E-A947-70E740481C1C}">
                    <a14:useLocalDpi xmlns:a14="http://schemas.microsoft.com/office/drawing/2010/main" val="0"/>
                  </a:ext>
                </a:extLst>
              </a:blip>
              <a:stretch>
                <a:fillRect/>
              </a:stretch>
            </p:blipFill>
            <p:spPr>
              <a:xfrm>
                <a:off x="14217204" y="8144286"/>
                <a:ext cx="1736587" cy="202906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60" name="Section Zoom 59">
                <a:extLst>
                  <a:ext uri="{FF2B5EF4-FFF2-40B4-BE49-F238E27FC236}">
                    <a16:creationId xmlns:a16="http://schemas.microsoft.com/office/drawing/2014/main" id="{62264F26-2066-527A-7843-83869AEF80A7}"/>
                  </a:ext>
                </a:extLst>
              </p:cNvPr>
              <p:cNvGraphicFramePr>
                <a:graphicFrameLocks noChangeAspect="1"/>
              </p:cNvGraphicFramePr>
              <p:nvPr>
                <p:extLst>
                  <p:ext uri="{D42A27DB-BD31-4B8C-83A1-F6EECF244321}">
                    <p14:modId xmlns:p14="http://schemas.microsoft.com/office/powerpoint/2010/main" val="3075873889"/>
                  </p:ext>
                </p:extLst>
              </p:nvPr>
            </p:nvGraphicFramePr>
            <p:xfrm>
              <a:off x="12089147" y="1574301"/>
              <a:ext cx="1304511" cy="1310413"/>
            </p:xfrm>
            <a:graphic>
              <a:graphicData uri="http://schemas.microsoft.com/office/powerpoint/2016/sectionzoom">
                <psez:sectionZm>
                  <psez:sectionZmObj sectionId="{F9829550-EA66-4024-9112-4F4580E7A7F4}">
                    <psez:zmPr id="{93FF1E2D-5A18-40C3-A54C-958DDBE2CE14}" imageType="cover" transitionDur="1000">
                      <p166:blipFill xmlns:p166="http://schemas.microsoft.com/office/powerpoint/2016/6/main">
                        <a:blip r:embed="rId65">
                          <a:extLst>
                            <a:ext uri="{28A0092B-C50C-407E-A947-70E740481C1C}">
                              <a14:useLocalDpi xmlns:a14="http://schemas.microsoft.com/office/drawing/2010/main" val="0"/>
                            </a:ext>
                          </a:extLst>
                        </a:blip>
                        <a:stretch>
                          <a:fillRect/>
                        </a:stretch>
                      </p166:blipFill>
                      <p166:spPr xmlns:p166="http://schemas.microsoft.com/office/powerpoint/2016/6/main">
                        <a:xfrm>
                          <a:off x="0" y="0"/>
                          <a:ext cx="1304511" cy="1310413"/>
                        </a:xfrm>
                        <a:prstGeom prst="rect">
                          <a:avLst/>
                        </a:prstGeom>
                        <a:ln w="3175">
                          <a:noFill/>
                        </a:ln>
                      </p166:spPr>
                    </psez:zmPr>
                  </psez:sectionZmObj>
                </psez:sectionZm>
              </a:graphicData>
            </a:graphic>
          </p:graphicFrame>
        </mc:Choice>
        <mc:Fallback xmlns="">
          <p:pic>
            <p:nvPicPr>
              <p:cNvPr id="60" name="Section Zoom 59">
                <a:hlinkClick r:id="rId66" action="ppaction://hlinksldjump"/>
                <a:extLst>
                  <a:ext uri="{FF2B5EF4-FFF2-40B4-BE49-F238E27FC236}">
                    <a16:creationId xmlns:a16="http://schemas.microsoft.com/office/drawing/2014/main" id="{62264F26-2066-527A-7843-83869AEF80A7}"/>
                  </a:ext>
                </a:extLst>
              </p:cNvPr>
              <p:cNvPicPr>
                <a:picLocks noGrp="1" noRot="1" noChangeAspect="1" noMove="1" noResize="1" noEditPoints="1" noAdjustHandles="1" noChangeArrowheads="1" noChangeShapeType="1"/>
              </p:cNvPicPr>
              <p:nvPr/>
            </p:nvPicPr>
            <p:blipFill>
              <a:blip r:embed="rId67">
                <a:extLst>
                  <a:ext uri="{28A0092B-C50C-407E-A947-70E740481C1C}">
                    <a14:useLocalDpi xmlns:a14="http://schemas.microsoft.com/office/drawing/2010/main" val="0"/>
                  </a:ext>
                </a:extLst>
              </a:blip>
              <a:stretch>
                <a:fillRect/>
              </a:stretch>
            </p:blipFill>
            <p:spPr>
              <a:xfrm>
                <a:off x="12089147" y="1574301"/>
                <a:ext cx="1304511" cy="1310413"/>
              </a:xfrm>
              <a:prstGeom prst="rect">
                <a:avLst/>
              </a:prstGeom>
              <a:ln w="3175">
                <a:noFill/>
              </a:ln>
            </p:spPr>
          </p:pic>
        </mc:Fallback>
      </mc:AlternateContent>
      <p:sp>
        <p:nvSpPr>
          <p:cNvPr id="61" name="TextBox 60">
            <a:extLst>
              <a:ext uri="{FF2B5EF4-FFF2-40B4-BE49-F238E27FC236}">
                <a16:creationId xmlns:a16="http://schemas.microsoft.com/office/drawing/2014/main" id="{5A4AF6C1-E496-8228-D6AD-05BB90D48616}"/>
              </a:ext>
            </a:extLst>
          </p:cNvPr>
          <p:cNvSpPr txBox="1"/>
          <p:nvPr/>
        </p:nvSpPr>
        <p:spPr>
          <a:xfrm rot="20549733">
            <a:off x="7957717" y="8349775"/>
            <a:ext cx="693064"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value</a:t>
            </a:r>
            <a:endParaRPr lang="en-IN" sz="11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endParaRPr>
          </a:p>
        </p:txBody>
      </p:sp>
      <mc:AlternateContent xmlns:mc="http://schemas.openxmlformats.org/markup-compatibility/2006" xmlns:psez="http://schemas.microsoft.com/office/powerpoint/2016/sectionzoom">
        <mc:Choice Requires="psez">
          <p:graphicFrame>
            <p:nvGraphicFramePr>
              <p:cNvPr id="65" name="Section Zoom 64">
                <a:extLst>
                  <a:ext uri="{FF2B5EF4-FFF2-40B4-BE49-F238E27FC236}">
                    <a16:creationId xmlns:a16="http://schemas.microsoft.com/office/drawing/2014/main" id="{0CCD5ED5-1BEA-25CE-7757-CE41731D4A8F}"/>
                  </a:ext>
                </a:extLst>
              </p:cNvPr>
              <p:cNvGraphicFramePr>
                <a:graphicFrameLocks noChangeAspect="1"/>
              </p:cNvGraphicFramePr>
              <p:nvPr>
                <p:extLst>
                  <p:ext uri="{D42A27DB-BD31-4B8C-83A1-F6EECF244321}">
                    <p14:modId xmlns:p14="http://schemas.microsoft.com/office/powerpoint/2010/main" val="1088810756"/>
                  </p:ext>
                </p:extLst>
              </p:nvPr>
            </p:nvGraphicFramePr>
            <p:xfrm>
              <a:off x="9817000" y="1261387"/>
              <a:ext cx="1402298" cy="1244074"/>
            </p:xfrm>
            <a:graphic>
              <a:graphicData uri="http://schemas.microsoft.com/office/powerpoint/2016/sectionzoom">
                <psez:sectionZm>
                  <psez:sectionZmObj sectionId="{CB862494-AA0E-4D9E-AED2-D46C362F2CDF}">
                    <psez:zmPr id="{5362186C-7795-4ABD-824D-690265470E38}" imageType="cover" transitionDur="1000">
                      <p166:blipFill xmlns:p166="http://schemas.microsoft.com/office/powerpoint/2016/6/main">
                        <a:blip r:embed="rId68">
                          <a:extLst>
                            <a:ext uri="{28A0092B-C50C-407E-A947-70E740481C1C}">
                              <a14:useLocalDpi xmlns:a14="http://schemas.microsoft.com/office/drawing/2010/main" val="0"/>
                            </a:ext>
                          </a:extLst>
                        </a:blip>
                        <a:stretch>
                          <a:fillRect/>
                        </a:stretch>
                      </p166:blipFill>
                      <p166:spPr xmlns:p166="http://schemas.microsoft.com/office/powerpoint/2016/6/main">
                        <a:xfrm>
                          <a:off x="0" y="0"/>
                          <a:ext cx="1402298" cy="1244074"/>
                        </a:xfrm>
                        <a:prstGeom prst="rect">
                          <a:avLst/>
                        </a:prstGeom>
                        <a:ln w="3175">
                          <a:noFill/>
                        </a:ln>
                      </p166:spPr>
                    </psez:zmPr>
                  </psez:sectionZmObj>
                </psez:sectionZm>
              </a:graphicData>
            </a:graphic>
          </p:graphicFrame>
        </mc:Choice>
        <mc:Fallback xmlns="">
          <p:pic>
            <p:nvPicPr>
              <p:cNvPr id="65" name="Section Zoom 64">
                <a:hlinkClick r:id="rId69" action="ppaction://hlinksldjump"/>
                <a:extLst>
                  <a:ext uri="{FF2B5EF4-FFF2-40B4-BE49-F238E27FC236}">
                    <a16:creationId xmlns:a16="http://schemas.microsoft.com/office/drawing/2014/main" id="{0CCD5ED5-1BEA-25CE-7757-CE41731D4A8F}"/>
                  </a:ext>
                </a:extLst>
              </p:cNvPr>
              <p:cNvPicPr>
                <a:picLocks noGrp="1" noRot="1" noChangeAspect="1" noMove="1" noResize="1" noEditPoints="1" noAdjustHandles="1" noChangeArrowheads="1" noChangeShapeType="1"/>
              </p:cNvPicPr>
              <p:nvPr/>
            </p:nvPicPr>
            <p:blipFill>
              <a:blip r:embed="rId70">
                <a:extLst>
                  <a:ext uri="{28A0092B-C50C-407E-A947-70E740481C1C}">
                    <a14:useLocalDpi xmlns:a14="http://schemas.microsoft.com/office/drawing/2010/main" val="0"/>
                  </a:ext>
                </a:extLst>
              </a:blip>
              <a:stretch>
                <a:fillRect/>
              </a:stretch>
            </p:blipFill>
            <p:spPr>
              <a:xfrm>
                <a:off x="9817000" y="1261387"/>
                <a:ext cx="1402298" cy="124407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63" name="Section Zoom 62">
                <a:extLst>
                  <a:ext uri="{FF2B5EF4-FFF2-40B4-BE49-F238E27FC236}">
                    <a16:creationId xmlns:a16="http://schemas.microsoft.com/office/drawing/2014/main" id="{148C59C6-06A6-7BAF-C5B9-B36D5112066B}"/>
                  </a:ext>
                </a:extLst>
              </p:cNvPr>
              <p:cNvGraphicFramePr>
                <a:graphicFrameLocks noChangeAspect="1"/>
              </p:cNvGraphicFramePr>
              <p:nvPr>
                <p:extLst>
                  <p:ext uri="{D42A27DB-BD31-4B8C-83A1-F6EECF244321}">
                    <p14:modId xmlns:p14="http://schemas.microsoft.com/office/powerpoint/2010/main" val="3208563689"/>
                  </p:ext>
                </p:extLst>
              </p:nvPr>
            </p:nvGraphicFramePr>
            <p:xfrm>
              <a:off x="8093690" y="8265840"/>
              <a:ext cx="412210" cy="353323"/>
            </p:xfrm>
            <a:graphic>
              <a:graphicData uri="http://schemas.microsoft.com/office/powerpoint/2016/sectionzoom">
                <psez:sectionZm>
                  <psez:sectionZmObj sectionId="{9308737E-2E80-45FA-8D3A-59652A5921E6}">
                    <psez:zmPr id="{895A29FE-B35D-442E-B4A6-149EB96DF1CB}" imageType="cover" transitionDur="1000">
                      <p166:blipFill xmlns:p166="http://schemas.microsoft.com/office/powerpoint/2016/6/main">
                        <a:blip r:embed="rId71"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412210" cy="353323"/>
                        </a:xfrm>
                        <a:prstGeom prst="rect">
                          <a:avLst/>
                        </a:prstGeom>
                        <a:ln w="3175">
                          <a:noFill/>
                        </a:ln>
                      </p166:spPr>
                    </psez:zmPr>
                  </psez:sectionZmObj>
                </psez:sectionZm>
              </a:graphicData>
            </a:graphic>
          </p:graphicFrame>
        </mc:Choice>
        <mc:Fallback xmlns="">
          <p:pic>
            <p:nvPicPr>
              <p:cNvPr id="63" name="Section Zoom 62">
                <a:hlinkClick r:id="rId72" action="ppaction://hlinksldjump"/>
                <a:extLst>
                  <a:ext uri="{FF2B5EF4-FFF2-40B4-BE49-F238E27FC236}">
                    <a16:creationId xmlns:a16="http://schemas.microsoft.com/office/drawing/2014/main" id="{148C59C6-06A6-7BAF-C5B9-B36D5112066B}"/>
                  </a:ext>
                </a:extLst>
              </p:cNvPr>
              <p:cNvPicPr>
                <a:picLocks noGrp="1" noRot="1" noChangeAspect="1" noMove="1" noResize="1" noEditPoints="1" noAdjustHandles="1" noChangeArrowheads="1" noChangeShapeType="1"/>
              </p:cNvPicPr>
              <p:nvPr/>
            </p:nvPicPr>
            <p:blipFill>
              <a:blip r:embed="rId73" cstate="print">
                <a:extLst>
                  <a:ext uri="{28A0092B-C50C-407E-A947-70E740481C1C}">
                    <a14:useLocalDpi xmlns:a14="http://schemas.microsoft.com/office/drawing/2010/main" val="0"/>
                  </a:ext>
                </a:extLst>
              </a:blip>
              <a:stretch>
                <a:fillRect/>
              </a:stretch>
            </p:blipFill>
            <p:spPr>
              <a:xfrm>
                <a:off x="8093690" y="8265840"/>
                <a:ext cx="412210" cy="353323"/>
              </a:xfrm>
              <a:prstGeom prst="rect">
                <a:avLst/>
              </a:prstGeom>
              <a:ln w="3175">
                <a:noFill/>
              </a:ln>
            </p:spPr>
          </p:pic>
        </mc:Fallback>
      </mc:AlternateContent>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50" name="Group 50"/>
          <p:cNvGrpSpPr/>
          <p:nvPr/>
        </p:nvGrpSpPr>
        <p:grpSpPr>
          <a:xfrm rot="-10800000">
            <a:off x="3162582" y="2161474"/>
            <a:ext cx="3124845" cy="2707649"/>
            <a:chOff x="0" y="0"/>
            <a:chExt cx="1114397" cy="965614"/>
          </a:xfrm>
          <a:solidFill>
            <a:srgbClr val="BB9CD0"/>
          </a:solidFill>
        </p:grpSpPr>
        <p:sp>
          <p:nvSpPr>
            <p:cNvPr id="51" name="Freeform 51"/>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grpFill/>
          </p:spPr>
        </p:sp>
        <p:sp>
          <p:nvSpPr>
            <p:cNvPr id="52" name="TextBox 52"/>
            <p:cNvSpPr txBox="1"/>
            <p:nvPr/>
          </p:nvSpPr>
          <p:spPr>
            <a:xfrm>
              <a:off x="174125" y="419746"/>
              <a:ext cx="766148" cy="476896"/>
            </a:xfrm>
            <a:prstGeom prst="rect">
              <a:avLst/>
            </a:prstGeom>
            <a:noFill/>
          </p:spPr>
          <p:txBody>
            <a:bodyPr lIns="50784" tIns="50784" rIns="50784" bIns="50784" rtlCol="0" anchor="ctr"/>
            <a:lstStyle/>
            <a:p>
              <a:pPr algn="ctr">
                <a:lnSpc>
                  <a:spcPts val="1959"/>
                </a:lnSpc>
              </a:pPr>
              <a:endParaRPr/>
            </a:p>
          </p:txBody>
        </p:sp>
      </p:grpSp>
      <p:grpSp>
        <p:nvGrpSpPr>
          <p:cNvPr id="53" name="Group 53"/>
          <p:cNvGrpSpPr/>
          <p:nvPr/>
        </p:nvGrpSpPr>
        <p:grpSpPr>
          <a:xfrm>
            <a:off x="3152691" y="4988590"/>
            <a:ext cx="3124845" cy="2707649"/>
            <a:chOff x="0" y="0"/>
            <a:chExt cx="1114397" cy="965614"/>
          </a:xfrm>
        </p:grpSpPr>
        <p:sp>
          <p:nvSpPr>
            <p:cNvPr id="54" name="Freeform 54"/>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solidFill>
              <a:srgbClr val="FCDEEA"/>
            </a:solidFill>
          </p:spPr>
        </p:sp>
        <p:sp>
          <p:nvSpPr>
            <p:cNvPr id="55" name="TextBox 55"/>
            <p:cNvSpPr txBox="1"/>
            <p:nvPr/>
          </p:nvSpPr>
          <p:spPr>
            <a:xfrm>
              <a:off x="174125" y="419746"/>
              <a:ext cx="766148" cy="476896"/>
            </a:xfrm>
            <a:prstGeom prst="rect">
              <a:avLst/>
            </a:prstGeom>
          </p:spPr>
          <p:txBody>
            <a:bodyPr lIns="50784" tIns="50784" rIns="50784" bIns="50784" rtlCol="0" anchor="ctr"/>
            <a:lstStyle/>
            <a:p>
              <a:pPr algn="ctr">
                <a:lnSpc>
                  <a:spcPts val="1959"/>
                </a:lnSpc>
              </a:pPr>
              <a:endParaRPr/>
            </a:p>
          </p:txBody>
        </p:sp>
      </p:grpSp>
      <p:grpSp>
        <p:nvGrpSpPr>
          <p:cNvPr id="56" name="Group 56"/>
          <p:cNvGrpSpPr/>
          <p:nvPr/>
        </p:nvGrpSpPr>
        <p:grpSpPr>
          <a:xfrm rot="7200709">
            <a:off x="1922988" y="2872123"/>
            <a:ext cx="3124845" cy="2707649"/>
            <a:chOff x="0" y="0"/>
            <a:chExt cx="1114397" cy="965614"/>
          </a:xfrm>
        </p:grpSpPr>
        <p:sp>
          <p:nvSpPr>
            <p:cNvPr id="57" name="Freeform 57"/>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solidFill>
              <a:srgbClr val="FACAA7"/>
            </a:solidFill>
          </p:spPr>
        </p:sp>
        <p:sp>
          <p:nvSpPr>
            <p:cNvPr id="58" name="TextBox 58"/>
            <p:cNvSpPr txBox="1"/>
            <p:nvPr/>
          </p:nvSpPr>
          <p:spPr>
            <a:xfrm>
              <a:off x="174125" y="419746"/>
              <a:ext cx="766148" cy="476896"/>
            </a:xfrm>
            <a:prstGeom prst="rect">
              <a:avLst/>
            </a:prstGeom>
          </p:spPr>
          <p:txBody>
            <a:bodyPr lIns="50784" tIns="50784" rIns="50784" bIns="50784" rtlCol="0" anchor="ctr"/>
            <a:lstStyle/>
            <a:p>
              <a:pPr algn="ctr">
                <a:lnSpc>
                  <a:spcPts val="1959"/>
                </a:lnSpc>
              </a:pPr>
              <a:endParaRPr/>
            </a:p>
          </p:txBody>
        </p:sp>
      </p:grpSp>
      <p:grpSp>
        <p:nvGrpSpPr>
          <p:cNvPr id="59" name="Group 59"/>
          <p:cNvGrpSpPr/>
          <p:nvPr/>
        </p:nvGrpSpPr>
        <p:grpSpPr>
          <a:xfrm rot="3609160">
            <a:off x="1921041" y="4303562"/>
            <a:ext cx="3124845" cy="2707649"/>
            <a:chOff x="0" y="0"/>
            <a:chExt cx="1114397" cy="965614"/>
          </a:xfrm>
        </p:grpSpPr>
        <p:sp>
          <p:nvSpPr>
            <p:cNvPr id="60" name="Freeform 60"/>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solidFill>
              <a:srgbClr val="BBD5F3"/>
            </a:solidFill>
          </p:spPr>
        </p:sp>
        <p:sp>
          <p:nvSpPr>
            <p:cNvPr id="61" name="TextBox 61"/>
            <p:cNvSpPr txBox="1"/>
            <p:nvPr/>
          </p:nvSpPr>
          <p:spPr>
            <a:xfrm>
              <a:off x="174125" y="419746"/>
              <a:ext cx="766148" cy="476896"/>
            </a:xfrm>
            <a:prstGeom prst="rect">
              <a:avLst/>
            </a:prstGeom>
          </p:spPr>
          <p:txBody>
            <a:bodyPr lIns="50784" tIns="50784" rIns="50784" bIns="50784" rtlCol="0" anchor="ctr"/>
            <a:lstStyle/>
            <a:p>
              <a:pPr algn="ctr">
                <a:lnSpc>
                  <a:spcPts val="1959"/>
                </a:lnSpc>
              </a:pPr>
              <a:endParaRPr/>
            </a:p>
          </p:txBody>
        </p:sp>
      </p:grpSp>
      <p:grpSp>
        <p:nvGrpSpPr>
          <p:cNvPr id="62" name="Group 62"/>
          <p:cNvGrpSpPr/>
          <p:nvPr/>
        </p:nvGrpSpPr>
        <p:grpSpPr>
          <a:xfrm rot="-7200000">
            <a:off x="4382949" y="2885525"/>
            <a:ext cx="3124845" cy="2707649"/>
            <a:chOff x="0" y="0"/>
            <a:chExt cx="1114397" cy="965614"/>
          </a:xfrm>
          <a:solidFill>
            <a:srgbClr val="F8EABE"/>
          </a:solidFill>
        </p:grpSpPr>
        <p:sp>
          <p:nvSpPr>
            <p:cNvPr id="63" name="Freeform 63"/>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grpFill/>
          </p:spPr>
        </p:sp>
        <p:sp>
          <p:nvSpPr>
            <p:cNvPr id="64" name="TextBox 64"/>
            <p:cNvSpPr txBox="1"/>
            <p:nvPr/>
          </p:nvSpPr>
          <p:spPr>
            <a:xfrm>
              <a:off x="174125" y="419746"/>
              <a:ext cx="766148" cy="476896"/>
            </a:xfrm>
            <a:prstGeom prst="rect">
              <a:avLst/>
            </a:prstGeom>
            <a:noFill/>
          </p:spPr>
          <p:txBody>
            <a:bodyPr lIns="50784" tIns="50784" rIns="50784" bIns="50784" rtlCol="0" anchor="ctr"/>
            <a:lstStyle/>
            <a:p>
              <a:pPr algn="ctr">
                <a:lnSpc>
                  <a:spcPts val="1959"/>
                </a:lnSpc>
              </a:pPr>
              <a:endParaRPr/>
            </a:p>
          </p:txBody>
        </p:sp>
      </p:grpSp>
      <p:grpSp>
        <p:nvGrpSpPr>
          <p:cNvPr id="65" name="Group 65"/>
          <p:cNvGrpSpPr/>
          <p:nvPr/>
        </p:nvGrpSpPr>
        <p:grpSpPr>
          <a:xfrm rot="-3590193">
            <a:off x="4387616" y="4301405"/>
            <a:ext cx="3124845" cy="2707649"/>
            <a:chOff x="0" y="0"/>
            <a:chExt cx="1114397" cy="965614"/>
          </a:xfrm>
        </p:grpSpPr>
        <p:sp>
          <p:nvSpPr>
            <p:cNvPr id="66" name="Freeform 66"/>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solidFill>
              <a:srgbClr val="CAE6D8"/>
            </a:solidFill>
          </p:spPr>
        </p:sp>
        <p:sp>
          <p:nvSpPr>
            <p:cNvPr id="67" name="TextBox 67"/>
            <p:cNvSpPr txBox="1"/>
            <p:nvPr/>
          </p:nvSpPr>
          <p:spPr>
            <a:xfrm>
              <a:off x="174125" y="419746"/>
              <a:ext cx="766148" cy="476896"/>
            </a:xfrm>
            <a:prstGeom prst="rect">
              <a:avLst/>
            </a:prstGeom>
          </p:spPr>
          <p:txBody>
            <a:bodyPr lIns="50784" tIns="50784" rIns="50784" bIns="50784" rtlCol="0" anchor="ctr"/>
            <a:lstStyle/>
            <a:p>
              <a:pPr algn="ctr">
                <a:lnSpc>
                  <a:spcPts val="1959"/>
                </a:lnSpc>
              </a:pPr>
              <a:endParaRPr/>
            </a:p>
          </p:txBody>
        </p:sp>
      </p:grpSp>
      <p:sp>
        <p:nvSpPr>
          <p:cNvPr id="68" name="Freeform 68"/>
          <p:cNvSpPr/>
          <p:nvPr/>
        </p:nvSpPr>
        <p:spPr>
          <a:xfrm>
            <a:off x="2982969" y="3214583"/>
            <a:ext cx="3471291" cy="3468116"/>
          </a:xfrm>
          <a:custGeom>
            <a:avLst/>
            <a:gdLst/>
            <a:ahLst/>
            <a:cxnLst/>
            <a:rect l="l" t="t" r="r" b="b"/>
            <a:pathLst>
              <a:path w="3471291" h="3468115">
                <a:moveTo>
                  <a:pt x="0" y="0"/>
                </a:moveTo>
                <a:lnTo>
                  <a:pt x="3471291" y="0"/>
                </a:lnTo>
                <a:lnTo>
                  <a:pt x="3471291" y="3468115"/>
                </a:lnTo>
                <a:lnTo>
                  <a:pt x="0" y="3468115"/>
                </a:lnTo>
                <a:lnTo>
                  <a:pt x="0" y="0"/>
                </a:lnTo>
                <a:close/>
              </a:path>
            </a:pathLst>
          </a:custGeom>
          <a:blipFill>
            <a:blip r:embed="rId2">
              <a:alphaModFix amt="30000"/>
            </a:blip>
            <a:stretch>
              <a:fillRect/>
            </a:stretch>
          </a:blipFill>
        </p:spPr>
      </p:sp>
      <p:grpSp>
        <p:nvGrpSpPr>
          <p:cNvPr id="69" name="Group 69"/>
          <p:cNvGrpSpPr/>
          <p:nvPr/>
        </p:nvGrpSpPr>
        <p:grpSpPr>
          <a:xfrm>
            <a:off x="3047855" y="3512831"/>
            <a:ext cx="3341522" cy="2871620"/>
            <a:chOff x="0" y="0"/>
            <a:chExt cx="812800" cy="698500"/>
          </a:xfrm>
        </p:grpSpPr>
        <p:sp>
          <p:nvSpPr>
            <p:cNvPr id="70" name="Freeform 70"/>
            <p:cNvSpPr/>
            <p:nvPr/>
          </p:nvSpPr>
          <p:spPr>
            <a:xfrm>
              <a:off x="8898" y="0"/>
              <a:ext cx="795004" cy="698500"/>
            </a:xfrm>
            <a:custGeom>
              <a:avLst/>
              <a:gdLst/>
              <a:ahLst/>
              <a:cxnLst/>
              <a:rect l="l" t="t" r="r" b="b"/>
              <a:pathLst>
                <a:path w="795004" h="698500">
                  <a:moveTo>
                    <a:pt x="780599" y="389302"/>
                  </a:moveTo>
                  <a:lnTo>
                    <a:pt x="624005" y="658448"/>
                  </a:lnTo>
                  <a:cubicBezTo>
                    <a:pt x="609578" y="683245"/>
                    <a:pt x="583053" y="698500"/>
                    <a:pt x="554364" y="698500"/>
                  </a:cubicBezTo>
                  <a:lnTo>
                    <a:pt x="240640" y="698500"/>
                  </a:lnTo>
                  <a:cubicBezTo>
                    <a:pt x="211951" y="698500"/>
                    <a:pt x="185426" y="683245"/>
                    <a:pt x="170999" y="658448"/>
                  </a:cubicBezTo>
                  <a:lnTo>
                    <a:pt x="14405" y="389302"/>
                  </a:lnTo>
                  <a:cubicBezTo>
                    <a:pt x="0" y="364543"/>
                    <a:pt x="0" y="333957"/>
                    <a:pt x="14405" y="309198"/>
                  </a:cubicBezTo>
                  <a:lnTo>
                    <a:pt x="170999" y="40052"/>
                  </a:lnTo>
                  <a:cubicBezTo>
                    <a:pt x="185426" y="15255"/>
                    <a:pt x="211951" y="0"/>
                    <a:pt x="240640" y="0"/>
                  </a:cubicBezTo>
                  <a:lnTo>
                    <a:pt x="554364" y="0"/>
                  </a:lnTo>
                  <a:cubicBezTo>
                    <a:pt x="583053" y="0"/>
                    <a:pt x="609578" y="15255"/>
                    <a:pt x="624005" y="40052"/>
                  </a:cubicBezTo>
                  <a:lnTo>
                    <a:pt x="780599" y="309198"/>
                  </a:lnTo>
                  <a:cubicBezTo>
                    <a:pt x="795004" y="333957"/>
                    <a:pt x="795004" y="364543"/>
                    <a:pt x="780599" y="389302"/>
                  </a:cubicBezTo>
                  <a:close/>
                </a:path>
              </a:pathLst>
            </a:custGeom>
            <a:solidFill>
              <a:srgbClr val="FFFFFF"/>
            </a:solidFill>
          </p:spPr>
        </p:sp>
        <p:sp>
          <p:nvSpPr>
            <p:cNvPr id="71" name="TextBox 71"/>
            <p:cNvSpPr txBox="1"/>
            <p:nvPr/>
          </p:nvSpPr>
          <p:spPr>
            <a:xfrm>
              <a:off x="114300" y="-28575"/>
              <a:ext cx="584200" cy="727075"/>
            </a:xfrm>
            <a:prstGeom prst="rect">
              <a:avLst/>
            </a:prstGeom>
          </p:spPr>
          <p:txBody>
            <a:bodyPr lIns="50784" tIns="50784" rIns="50784" bIns="50784" rtlCol="0" anchor="ctr"/>
            <a:lstStyle/>
            <a:p>
              <a:pPr algn="ctr">
                <a:lnSpc>
                  <a:spcPts val="1959"/>
                </a:lnSpc>
              </a:pPr>
              <a:endParaRPr/>
            </a:p>
          </p:txBody>
        </p:sp>
      </p:grpSp>
      <p:grpSp>
        <p:nvGrpSpPr>
          <p:cNvPr id="72" name="Group 72"/>
          <p:cNvGrpSpPr/>
          <p:nvPr/>
        </p:nvGrpSpPr>
        <p:grpSpPr>
          <a:xfrm>
            <a:off x="4496010" y="1932480"/>
            <a:ext cx="457989" cy="457989"/>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74" name="TextBox 74"/>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75" name="TextBox 75"/>
          <p:cNvSpPr txBox="1"/>
          <p:nvPr/>
        </p:nvSpPr>
        <p:spPr>
          <a:xfrm>
            <a:off x="3327221" y="4773862"/>
            <a:ext cx="2782790" cy="376065"/>
          </a:xfrm>
          <a:prstGeom prst="rect">
            <a:avLst/>
          </a:prstGeom>
        </p:spPr>
        <p:txBody>
          <a:bodyPr lIns="0" tIns="0" rIns="0" bIns="0" rtlCol="0" anchor="t">
            <a:spAutoFit/>
          </a:bodyPr>
          <a:lstStyle/>
          <a:p>
            <a:pPr algn="ctr">
              <a:lnSpc>
                <a:spcPts val="2907"/>
              </a:lnSpc>
            </a:pPr>
            <a:r>
              <a:rPr lang="en-US" sz="2907" dirty="0">
                <a:solidFill>
                  <a:srgbClr val="404040"/>
                </a:solidFill>
                <a:latin typeface="Merriweather" panose="00000500000000000000" pitchFamily="2" charset="0"/>
              </a:rPr>
              <a:t>SPRINTS</a:t>
            </a:r>
          </a:p>
        </p:txBody>
      </p:sp>
      <p:sp>
        <p:nvSpPr>
          <p:cNvPr id="77" name="TextBox 77"/>
          <p:cNvSpPr txBox="1"/>
          <p:nvPr/>
        </p:nvSpPr>
        <p:spPr>
          <a:xfrm rot="-3600000">
            <a:off x="2001021" y="3716697"/>
            <a:ext cx="1729950" cy="263790"/>
          </a:xfrm>
          <a:prstGeom prst="rect">
            <a:avLst/>
          </a:prstGeom>
        </p:spPr>
        <p:txBody>
          <a:bodyPr lIns="0" tIns="0" rIns="0" bIns="0" rtlCol="0" anchor="t">
            <a:spAutoFit/>
          </a:bodyPr>
          <a:lstStyle/>
          <a:p>
            <a:pPr algn="ctr">
              <a:lnSpc>
                <a:spcPts val="1745"/>
              </a:lnSpc>
            </a:pPr>
            <a:r>
              <a:rPr lang="en-US" sz="3000" dirty="0">
                <a:solidFill>
                  <a:srgbClr val="404040"/>
                </a:solidFill>
                <a:latin typeface="Merriweather" panose="00000500000000000000" pitchFamily="2" charset="0"/>
              </a:rPr>
              <a:t>Review</a:t>
            </a:r>
          </a:p>
        </p:txBody>
      </p:sp>
      <p:sp>
        <p:nvSpPr>
          <p:cNvPr id="78" name="TextBox 78"/>
          <p:cNvSpPr txBox="1"/>
          <p:nvPr/>
        </p:nvSpPr>
        <p:spPr>
          <a:xfrm rot="3600000">
            <a:off x="1877633" y="5900046"/>
            <a:ext cx="1904264" cy="254172"/>
          </a:xfrm>
          <a:prstGeom prst="rect">
            <a:avLst/>
          </a:prstGeom>
        </p:spPr>
        <p:txBody>
          <a:bodyPr lIns="0" tIns="0" rIns="0" bIns="0" rtlCol="0" anchor="t">
            <a:spAutoFit/>
          </a:bodyPr>
          <a:lstStyle/>
          <a:p>
            <a:pPr algn="ctr">
              <a:lnSpc>
                <a:spcPts val="1599"/>
              </a:lnSpc>
            </a:pPr>
            <a:r>
              <a:rPr lang="en-US" sz="3000" dirty="0">
                <a:solidFill>
                  <a:srgbClr val="404040"/>
                </a:solidFill>
                <a:latin typeface="Merriweather" panose="00000500000000000000" pitchFamily="2" charset="0"/>
              </a:rPr>
              <a:t>Deploy</a:t>
            </a:r>
          </a:p>
        </p:txBody>
      </p:sp>
      <p:sp>
        <p:nvSpPr>
          <p:cNvPr id="79" name="TextBox 79"/>
          <p:cNvSpPr txBox="1"/>
          <p:nvPr/>
        </p:nvSpPr>
        <p:spPr>
          <a:xfrm>
            <a:off x="3811073" y="2631900"/>
            <a:ext cx="1815086" cy="254172"/>
          </a:xfrm>
          <a:prstGeom prst="rect">
            <a:avLst/>
          </a:prstGeom>
        </p:spPr>
        <p:txBody>
          <a:bodyPr lIns="0" tIns="0" rIns="0" bIns="0" rtlCol="0" anchor="t">
            <a:spAutoFit/>
          </a:bodyPr>
          <a:lstStyle/>
          <a:p>
            <a:pPr algn="ctr">
              <a:lnSpc>
                <a:spcPts val="1599"/>
              </a:lnSpc>
            </a:pPr>
            <a:r>
              <a:rPr lang="en-US" sz="3000" dirty="0">
                <a:solidFill>
                  <a:srgbClr val="404040"/>
                </a:solidFill>
                <a:latin typeface="Merriweather" panose="00000500000000000000" pitchFamily="2" charset="0"/>
              </a:rPr>
              <a:t>Plan</a:t>
            </a:r>
          </a:p>
        </p:txBody>
      </p:sp>
      <p:sp>
        <p:nvSpPr>
          <p:cNvPr id="80" name="TextBox 80"/>
          <p:cNvSpPr txBox="1"/>
          <p:nvPr/>
        </p:nvSpPr>
        <p:spPr>
          <a:xfrm>
            <a:off x="3802153" y="6870282"/>
            <a:ext cx="1832924" cy="254172"/>
          </a:xfrm>
          <a:prstGeom prst="rect">
            <a:avLst/>
          </a:prstGeom>
        </p:spPr>
        <p:txBody>
          <a:bodyPr lIns="0" tIns="0" rIns="0" bIns="0" rtlCol="0" anchor="t">
            <a:spAutoFit/>
          </a:bodyPr>
          <a:lstStyle/>
          <a:p>
            <a:pPr algn="ctr">
              <a:lnSpc>
                <a:spcPts val="1599"/>
              </a:lnSpc>
            </a:pPr>
            <a:r>
              <a:rPr lang="en-US" sz="3000" dirty="0">
                <a:solidFill>
                  <a:srgbClr val="404040"/>
                </a:solidFill>
                <a:latin typeface="Merriweather" panose="00000500000000000000" pitchFamily="2" charset="0"/>
              </a:rPr>
              <a:t>Test</a:t>
            </a:r>
          </a:p>
        </p:txBody>
      </p:sp>
      <p:sp>
        <p:nvSpPr>
          <p:cNvPr id="81" name="TextBox 81"/>
          <p:cNvSpPr txBox="1"/>
          <p:nvPr/>
        </p:nvSpPr>
        <p:spPr>
          <a:xfrm rot="3600000">
            <a:off x="5556633" y="3732199"/>
            <a:ext cx="1976895" cy="242310"/>
          </a:xfrm>
          <a:prstGeom prst="rect">
            <a:avLst/>
          </a:prstGeom>
          <a:noFill/>
        </p:spPr>
        <p:txBody>
          <a:bodyPr lIns="0" tIns="0" rIns="0" bIns="0" rtlCol="0" anchor="t">
            <a:spAutoFit/>
          </a:bodyPr>
          <a:lstStyle/>
          <a:p>
            <a:pPr algn="ctr">
              <a:lnSpc>
                <a:spcPts val="1599"/>
              </a:lnSpc>
            </a:pPr>
            <a:r>
              <a:rPr lang="en-US" sz="3000" dirty="0">
                <a:solidFill>
                  <a:srgbClr val="404040"/>
                </a:solidFill>
                <a:latin typeface="Public Sans"/>
              </a:rPr>
              <a:t>Design</a:t>
            </a:r>
          </a:p>
        </p:txBody>
      </p:sp>
      <p:sp>
        <p:nvSpPr>
          <p:cNvPr id="82" name="TextBox 82"/>
          <p:cNvSpPr txBox="1"/>
          <p:nvPr/>
        </p:nvSpPr>
        <p:spPr>
          <a:xfrm rot="-3600000">
            <a:off x="5688317" y="5900045"/>
            <a:ext cx="1729950" cy="254172"/>
          </a:xfrm>
          <a:prstGeom prst="rect">
            <a:avLst/>
          </a:prstGeom>
        </p:spPr>
        <p:txBody>
          <a:bodyPr lIns="0" tIns="0" rIns="0" bIns="0" rtlCol="0" anchor="t">
            <a:spAutoFit/>
          </a:bodyPr>
          <a:lstStyle/>
          <a:p>
            <a:pPr algn="ctr">
              <a:lnSpc>
                <a:spcPts val="1599"/>
              </a:lnSpc>
            </a:pPr>
            <a:r>
              <a:rPr lang="en-US" sz="3000" dirty="0">
                <a:solidFill>
                  <a:srgbClr val="404040"/>
                </a:solidFill>
                <a:latin typeface="Merriweather" panose="00000500000000000000" pitchFamily="2" charset="0"/>
              </a:rPr>
              <a:t>Develop</a:t>
            </a:r>
          </a:p>
        </p:txBody>
      </p:sp>
      <p:sp>
        <p:nvSpPr>
          <p:cNvPr id="83" name="TextBox 83"/>
          <p:cNvSpPr txBox="1"/>
          <p:nvPr/>
        </p:nvSpPr>
        <p:spPr>
          <a:xfrm>
            <a:off x="4496010" y="2028298"/>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01</a:t>
            </a:r>
          </a:p>
        </p:txBody>
      </p:sp>
      <p:grpSp>
        <p:nvGrpSpPr>
          <p:cNvPr id="84" name="Group 84"/>
          <p:cNvGrpSpPr/>
          <p:nvPr/>
        </p:nvGrpSpPr>
        <p:grpSpPr>
          <a:xfrm>
            <a:off x="6874790" y="3395117"/>
            <a:ext cx="457989" cy="457989"/>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86" name="TextBox 86"/>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87" name="TextBox 87"/>
          <p:cNvSpPr txBox="1"/>
          <p:nvPr/>
        </p:nvSpPr>
        <p:spPr>
          <a:xfrm>
            <a:off x="6874790" y="3490936"/>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02</a:t>
            </a:r>
          </a:p>
        </p:txBody>
      </p:sp>
      <p:grpSp>
        <p:nvGrpSpPr>
          <p:cNvPr id="88" name="Group 88"/>
          <p:cNvGrpSpPr/>
          <p:nvPr/>
        </p:nvGrpSpPr>
        <p:grpSpPr>
          <a:xfrm>
            <a:off x="6874790" y="6113420"/>
            <a:ext cx="457989" cy="457989"/>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90" name="TextBox 90"/>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91" name="TextBox 91"/>
          <p:cNvSpPr txBox="1"/>
          <p:nvPr/>
        </p:nvSpPr>
        <p:spPr>
          <a:xfrm>
            <a:off x="6874790" y="6209239"/>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03</a:t>
            </a:r>
          </a:p>
        </p:txBody>
      </p:sp>
      <p:grpSp>
        <p:nvGrpSpPr>
          <p:cNvPr id="92" name="Group 92"/>
          <p:cNvGrpSpPr/>
          <p:nvPr/>
        </p:nvGrpSpPr>
        <p:grpSpPr>
          <a:xfrm>
            <a:off x="4486118" y="7457352"/>
            <a:ext cx="457989" cy="457989"/>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94" name="TextBox 94"/>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95" name="TextBox 95"/>
          <p:cNvSpPr txBox="1"/>
          <p:nvPr/>
        </p:nvSpPr>
        <p:spPr>
          <a:xfrm>
            <a:off x="4486118" y="7553170"/>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04</a:t>
            </a:r>
          </a:p>
        </p:txBody>
      </p:sp>
      <p:grpSp>
        <p:nvGrpSpPr>
          <p:cNvPr id="96" name="Group 96"/>
          <p:cNvGrpSpPr/>
          <p:nvPr/>
        </p:nvGrpSpPr>
        <p:grpSpPr>
          <a:xfrm>
            <a:off x="2040267" y="6113420"/>
            <a:ext cx="457989" cy="457989"/>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98" name="TextBox 98"/>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99" name="TextBox 99"/>
          <p:cNvSpPr txBox="1"/>
          <p:nvPr/>
        </p:nvSpPr>
        <p:spPr>
          <a:xfrm>
            <a:off x="2040267" y="6209239"/>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05</a:t>
            </a:r>
          </a:p>
        </p:txBody>
      </p:sp>
      <p:grpSp>
        <p:nvGrpSpPr>
          <p:cNvPr id="100" name="Group 100"/>
          <p:cNvGrpSpPr/>
          <p:nvPr/>
        </p:nvGrpSpPr>
        <p:grpSpPr>
          <a:xfrm>
            <a:off x="2099619" y="3395117"/>
            <a:ext cx="457989" cy="457989"/>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102" name="TextBox 102"/>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103" name="TextBox 103"/>
          <p:cNvSpPr txBox="1"/>
          <p:nvPr/>
        </p:nvSpPr>
        <p:spPr>
          <a:xfrm>
            <a:off x="2099619" y="3490936"/>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06</a:t>
            </a:r>
          </a:p>
        </p:txBody>
      </p:sp>
      <p:grpSp>
        <p:nvGrpSpPr>
          <p:cNvPr id="49" name="Group 48">
            <a:extLst>
              <a:ext uri="{FF2B5EF4-FFF2-40B4-BE49-F238E27FC236}">
                <a16:creationId xmlns:a16="http://schemas.microsoft.com/office/drawing/2014/main" id="{CFB8005D-4FC7-8799-B924-F6FAE2764AEE}"/>
              </a:ext>
            </a:extLst>
          </p:cNvPr>
          <p:cNvGrpSpPr/>
          <p:nvPr/>
        </p:nvGrpSpPr>
        <p:grpSpPr>
          <a:xfrm rot="16200000">
            <a:off x="7647362" y="1958236"/>
            <a:ext cx="10759442" cy="6129388"/>
            <a:chOff x="1036054" y="2099984"/>
            <a:chExt cx="8302276" cy="3949491"/>
          </a:xfrm>
        </p:grpSpPr>
        <p:grpSp>
          <p:nvGrpSpPr>
            <p:cNvPr id="104" name="Group 103">
              <a:extLst>
                <a:ext uri="{FF2B5EF4-FFF2-40B4-BE49-F238E27FC236}">
                  <a16:creationId xmlns:a16="http://schemas.microsoft.com/office/drawing/2014/main" id="{E50E85B1-C75A-6147-7B98-0122FE24FE47}"/>
                </a:ext>
              </a:extLst>
            </p:cNvPr>
            <p:cNvGrpSpPr/>
            <p:nvPr/>
          </p:nvGrpSpPr>
          <p:grpSpPr>
            <a:xfrm>
              <a:off x="1036054" y="2099984"/>
              <a:ext cx="8302276" cy="3949491"/>
              <a:chOff x="1042017" y="2097199"/>
              <a:chExt cx="8319697" cy="3951853"/>
            </a:xfrm>
          </p:grpSpPr>
          <p:sp>
            <p:nvSpPr>
              <p:cNvPr id="110" name="Arc 109">
                <a:extLst>
                  <a:ext uri="{FF2B5EF4-FFF2-40B4-BE49-F238E27FC236}">
                    <a16:creationId xmlns:a16="http://schemas.microsoft.com/office/drawing/2014/main" id="{6B35A29C-BDF1-5573-9FCE-23E76BD7DDA0}"/>
                  </a:ext>
                </a:extLst>
              </p:cNvPr>
              <p:cNvSpPr/>
              <p:nvPr/>
            </p:nvSpPr>
            <p:spPr>
              <a:xfrm flipV="1">
                <a:off x="2823921" y="2702560"/>
                <a:ext cx="1655364" cy="1655363"/>
              </a:xfrm>
              <a:prstGeom prst="arc">
                <a:avLst>
                  <a:gd name="adj1" fmla="val 21591293"/>
                  <a:gd name="adj2" fmla="val 51074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1" name="Arc 110">
                <a:extLst>
                  <a:ext uri="{FF2B5EF4-FFF2-40B4-BE49-F238E27FC236}">
                    <a16:creationId xmlns:a16="http://schemas.microsoft.com/office/drawing/2014/main" id="{0F2BDC49-0837-F242-C5DA-41875CD3AD9B}"/>
                  </a:ext>
                </a:extLst>
              </p:cNvPr>
              <p:cNvSpPr/>
              <p:nvPr/>
            </p:nvSpPr>
            <p:spPr>
              <a:xfrm flipH="1" flipV="1">
                <a:off x="2865775" y="2701016"/>
                <a:ext cx="1655364" cy="1655363"/>
              </a:xfrm>
              <a:prstGeom prst="arc">
                <a:avLst>
                  <a:gd name="adj1" fmla="val 21570370"/>
                  <a:gd name="adj2" fmla="val 5107426"/>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2" name="Arc 111">
                <a:extLst>
                  <a:ext uri="{FF2B5EF4-FFF2-40B4-BE49-F238E27FC236}">
                    <a16:creationId xmlns:a16="http://schemas.microsoft.com/office/drawing/2014/main" id="{0EACF739-79D2-859D-4EBC-7D7D2342258D}"/>
                  </a:ext>
                </a:extLst>
              </p:cNvPr>
              <p:cNvSpPr/>
              <p:nvPr/>
            </p:nvSpPr>
            <p:spPr>
              <a:xfrm>
                <a:off x="4419087" y="2710005"/>
                <a:ext cx="1655364" cy="1655363"/>
              </a:xfrm>
              <a:prstGeom prst="arc">
                <a:avLst>
                  <a:gd name="adj1" fmla="val 21570370"/>
                  <a:gd name="adj2" fmla="val 51074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3" name="Arc 112">
                <a:extLst>
                  <a:ext uri="{FF2B5EF4-FFF2-40B4-BE49-F238E27FC236}">
                    <a16:creationId xmlns:a16="http://schemas.microsoft.com/office/drawing/2014/main" id="{E973D417-1070-9E84-F6C3-87744561FDC8}"/>
                  </a:ext>
                </a:extLst>
              </p:cNvPr>
              <p:cNvSpPr/>
              <p:nvPr/>
            </p:nvSpPr>
            <p:spPr>
              <a:xfrm flipH="1">
                <a:off x="7706350" y="2715824"/>
                <a:ext cx="1655364" cy="1655363"/>
              </a:xfrm>
              <a:prstGeom prst="arc">
                <a:avLst>
                  <a:gd name="adj1" fmla="val 21547134"/>
                  <a:gd name="adj2" fmla="val 5107426"/>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4" name="Arc 113">
                <a:extLst>
                  <a:ext uri="{FF2B5EF4-FFF2-40B4-BE49-F238E27FC236}">
                    <a16:creationId xmlns:a16="http://schemas.microsoft.com/office/drawing/2014/main" id="{1105E810-6DC7-95EF-9422-96469A7A918A}"/>
                  </a:ext>
                </a:extLst>
              </p:cNvPr>
              <p:cNvSpPr/>
              <p:nvPr/>
            </p:nvSpPr>
            <p:spPr>
              <a:xfrm>
                <a:off x="7635289" y="2731133"/>
                <a:ext cx="1676744" cy="1655363"/>
              </a:xfrm>
              <a:prstGeom prst="arc">
                <a:avLst>
                  <a:gd name="adj1" fmla="val 21570370"/>
                  <a:gd name="adj2" fmla="val 5107426"/>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5" name="Arc 114">
                <a:extLst>
                  <a:ext uri="{FF2B5EF4-FFF2-40B4-BE49-F238E27FC236}">
                    <a16:creationId xmlns:a16="http://schemas.microsoft.com/office/drawing/2014/main" id="{AB65D742-52A8-65F5-27A1-1732014C0CCC}"/>
                  </a:ext>
                </a:extLst>
              </p:cNvPr>
              <p:cNvSpPr/>
              <p:nvPr/>
            </p:nvSpPr>
            <p:spPr>
              <a:xfrm flipH="1">
                <a:off x="4477694" y="2715824"/>
                <a:ext cx="1655364" cy="1655363"/>
              </a:xfrm>
              <a:prstGeom prst="arc">
                <a:avLst>
                  <a:gd name="adj1" fmla="val 21547134"/>
                  <a:gd name="adj2" fmla="val 5107426"/>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6" name="Arc 115">
                <a:extLst>
                  <a:ext uri="{FF2B5EF4-FFF2-40B4-BE49-F238E27FC236}">
                    <a16:creationId xmlns:a16="http://schemas.microsoft.com/office/drawing/2014/main" id="{7333154F-9789-0CAE-B737-F7BD14F8578A}"/>
                  </a:ext>
                </a:extLst>
              </p:cNvPr>
              <p:cNvSpPr/>
              <p:nvPr/>
            </p:nvSpPr>
            <p:spPr>
              <a:xfrm flipV="1">
                <a:off x="6052578" y="2699224"/>
                <a:ext cx="1655364" cy="1655363"/>
              </a:xfrm>
              <a:prstGeom prst="arc">
                <a:avLst>
                  <a:gd name="adj1" fmla="val 21544276"/>
                  <a:gd name="adj2" fmla="val 51074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grpSp>
            <p:nvGrpSpPr>
              <p:cNvPr id="117" name="Group 116">
                <a:extLst>
                  <a:ext uri="{FF2B5EF4-FFF2-40B4-BE49-F238E27FC236}">
                    <a16:creationId xmlns:a16="http://schemas.microsoft.com/office/drawing/2014/main" id="{569716B2-8EDB-666E-1521-775C095BC4A1}"/>
                  </a:ext>
                </a:extLst>
              </p:cNvPr>
              <p:cNvGrpSpPr/>
              <p:nvPr/>
            </p:nvGrpSpPr>
            <p:grpSpPr>
              <a:xfrm>
                <a:off x="7892277" y="2951247"/>
                <a:ext cx="1233363" cy="1525917"/>
                <a:chOff x="8946347" y="2577847"/>
                <a:chExt cx="1558747" cy="1928483"/>
              </a:xfrm>
            </p:grpSpPr>
            <p:cxnSp>
              <p:nvCxnSpPr>
                <p:cNvPr id="153" name="Straight Connector 152">
                  <a:extLst>
                    <a:ext uri="{FF2B5EF4-FFF2-40B4-BE49-F238E27FC236}">
                      <a16:creationId xmlns:a16="http://schemas.microsoft.com/office/drawing/2014/main" id="{38C7EB3D-EC09-4884-6B70-EB27758D80E0}"/>
                    </a:ext>
                  </a:extLst>
                </p:cNvPr>
                <p:cNvCxnSpPr/>
                <p:nvPr/>
              </p:nvCxnSpPr>
              <p:spPr>
                <a:xfrm rot="5400000" flipH="1">
                  <a:off x="10075370" y="3157834"/>
                  <a:ext cx="321273" cy="0"/>
                </a:xfrm>
                <a:prstGeom prst="line">
                  <a:avLst/>
                </a:prstGeom>
                <a:ln w="69850" cap="rnd">
                  <a:solidFill>
                    <a:srgbClr val="AE89C7"/>
                  </a:solidFill>
                  <a:round/>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2A071E9B-4145-12C5-1D17-E0E901432A75}"/>
                    </a:ext>
                  </a:extLst>
                </p:cNvPr>
                <p:cNvSpPr/>
                <p:nvPr/>
              </p:nvSpPr>
              <p:spPr>
                <a:xfrm>
                  <a:off x="8946347" y="2577847"/>
                  <a:ext cx="1558747" cy="1538872"/>
                </a:xfrm>
                <a:prstGeom prst="ellipse">
                  <a:avLst/>
                </a:prstGeom>
                <a:solidFill>
                  <a:srgbClr val="AE8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55" name="Oval 154">
                  <a:extLst>
                    <a:ext uri="{FF2B5EF4-FFF2-40B4-BE49-F238E27FC236}">
                      <a16:creationId xmlns:a16="http://schemas.microsoft.com/office/drawing/2014/main" id="{B46B1862-A1A0-B531-183E-A6A2A4576725}"/>
                    </a:ext>
                  </a:extLst>
                </p:cNvPr>
                <p:cNvSpPr/>
                <p:nvPr/>
              </p:nvSpPr>
              <p:spPr>
                <a:xfrm>
                  <a:off x="9123195" y="2798087"/>
                  <a:ext cx="1200457"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cxnSp>
              <p:nvCxnSpPr>
                <p:cNvPr id="158" name="Straight Connector 157">
                  <a:extLst>
                    <a:ext uri="{FF2B5EF4-FFF2-40B4-BE49-F238E27FC236}">
                      <a16:creationId xmlns:a16="http://schemas.microsoft.com/office/drawing/2014/main" id="{38C7EB3D-EC09-4884-6B70-EB27758D80E0}"/>
                    </a:ext>
                  </a:extLst>
                </p:cNvPr>
                <p:cNvCxnSpPr/>
                <p:nvPr/>
              </p:nvCxnSpPr>
              <p:spPr>
                <a:xfrm rot="5400000" flipH="1">
                  <a:off x="9557461" y="4174491"/>
                  <a:ext cx="321273" cy="0"/>
                </a:xfrm>
                <a:prstGeom prst="line">
                  <a:avLst/>
                </a:prstGeom>
                <a:ln w="69850" cap="rnd">
                  <a:solidFill>
                    <a:srgbClr val="AE89C7"/>
                  </a:solidFill>
                  <a:round/>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D3AA2D41-F2DE-9157-DA96-A80F3683C8E6}"/>
                    </a:ext>
                  </a:extLst>
                </p:cNvPr>
                <p:cNvSpPr/>
                <p:nvPr/>
              </p:nvSpPr>
              <p:spPr>
                <a:xfrm>
                  <a:off x="9599738" y="4271353"/>
                  <a:ext cx="234976" cy="234976"/>
                </a:xfrm>
                <a:prstGeom prst="ellipse">
                  <a:avLst/>
                </a:prstGeom>
                <a:solidFill>
                  <a:srgbClr val="AE8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71" name="Oval 170">
                  <a:extLst>
                    <a:ext uri="{FF2B5EF4-FFF2-40B4-BE49-F238E27FC236}">
                      <a16:creationId xmlns:a16="http://schemas.microsoft.com/office/drawing/2014/main" id="{D3AA2D41-F2DE-9157-DA96-A80F3683C8E6}"/>
                    </a:ext>
                  </a:extLst>
                </p:cNvPr>
                <p:cNvSpPr/>
                <p:nvPr/>
              </p:nvSpPr>
              <p:spPr>
                <a:xfrm>
                  <a:off x="9599738" y="4271354"/>
                  <a:ext cx="234976" cy="234976"/>
                </a:xfrm>
                <a:prstGeom prst="ellipse">
                  <a:avLst/>
                </a:prstGeom>
                <a:solidFill>
                  <a:srgbClr val="AE8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D3AA2D41-F2DE-9157-DA96-A80F3683C8E6}"/>
                    </a:ext>
                  </a:extLst>
                </p:cNvPr>
                <p:cNvSpPr/>
                <p:nvPr/>
              </p:nvSpPr>
              <p:spPr>
                <a:xfrm>
                  <a:off x="9600609" y="4263290"/>
                  <a:ext cx="234976" cy="234976"/>
                </a:xfrm>
                <a:prstGeom prst="ellipse">
                  <a:avLst/>
                </a:prstGeom>
                <a:solidFill>
                  <a:srgbClr val="AE8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FB3A10E3-50D6-2E60-858F-A9F36C9461D9}"/>
                    </a:ext>
                  </a:extLst>
                </p:cNvPr>
                <p:cNvSpPr/>
                <p:nvPr/>
              </p:nvSpPr>
              <p:spPr>
                <a:xfrm>
                  <a:off x="9620492" y="4293653"/>
                  <a:ext cx="195206"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grpSp>
            <p:nvGrpSpPr>
              <p:cNvPr id="118" name="Group 117">
                <a:extLst>
                  <a:ext uri="{FF2B5EF4-FFF2-40B4-BE49-F238E27FC236}">
                    <a16:creationId xmlns:a16="http://schemas.microsoft.com/office/drawing/2014/main" id="{06118F36-CF3B-22E7-832B-A68C34D08646}"/>
                  </a:ext>
                </a:extLst>
              </p:cNvPr>
              <p:cNvGrpSpPr/>
              <p:nvPr/>
            </p:nvGrpSpPr>
            <p:grpSpPr>
              <a:xfrm>
                <a:off x="3051553" y="2622861"/>
                <a:ext cx="1217636" cy="1522650"/>
                <a:chOff x="3363588" y="2165662"/>
                <a:chExt cx="1538872" cy="1924354"/>
              </a:xfrm>
            </p:grpSpPr>
            <p:cxnSp>
              <p:nvCxnSpPr>
                <p:cNvPr id="148" name="Straight Connector 147">
                  <a:extLst>
                    <a:ext uri="{FF2B5EF4-FFF2-40B4-BE49-F238E27FC236}">
                      <a16:creationId xmlns:a16="http://schemas.microsoft.com/office/drawing/2014/main" id="{839F5386-43A0-032C-C80C-16AD8C6F9F38}"/>
                    </a:ext>
                  </a:extLst>
                </p:cNvPr>
                <p:cNvCxnSpPr/>
                <p:nvPr/>
              </p:nvCxnSpPr>
              <p:spPr>
                <a:xfrm flipV="1">
                  <a:off x="4133022" y="2237823"/>
                  <a:ext cx="0" cy="626641"/>
                </a:xfrm>
                <a:prstGeom prst="line">
                  <a:avLst/>
                </a:prstGeom>
                <a:ln w="69850" cap="rnd">
                  <a:solidFill>
                    <a:srgbClr val="FFC9C9"/>
                  </a:solidFill>
                  <a:round/>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452FCAA5-EE15-7C66-9451-48581F8250E0}"/>
                    </a:ext>
                  </a:extLst>
                </p:cNvPr>
                <p:cNvSpPr/>
                <p:nvPr/>
              </p:nvSpPr>
              <p:spPr>
                <a:xfrm flipV="1">
                  <a:off x="3363588" y="2551144"/>
                  <a:ext cx="1538872" cy="1538872"/>
                </a:xfrm>
                <a:prstGeom prst="ellipse">
                  <a:avLst/>
                </a:prstGeom>
                <a:solidFill>
                  <a:srgbClr val="FFC9C9"/>
                </a:solidFill>
                <a:ln>
                  <a:solidFill>
                    <a:srgbClr val="FFC9C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50" name="Oval 149">
                  <a:extLst>
                    <a:ext uri="{FF2B5EF4-FFF2-40B4-BE49-F238E27FC236}">
                      <a16:creationId xmlns:a16="http://schemas.microsoft.com/office/drawing/2014/main" id="{F5DC3AAE-2B5A-117E-5100-63249DE8D73B}"/>
                    </a:ext>
                  </a:extLst>
                </p:cNvPr>
                <p:cNvSpPr/>
                <p:nvPr/>
              </p:nvSpPr>
              <p:spPr>
                <a:xfrm flipV="1">
                  <a:off x="3540446" y="2771388"/>
                  <a:ext cx="1185152"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51" name="Oval 150">
                  <a:extLst>
                    <a:ext uri="{FF2B5EF4-FFF2-40B4-BE49-F238E27FC236}">
                      <a16:creationId xmlns:a16="http://schemas.microsoft.com/office/drawing/2014/main" id="{3B6AB06E-02C4-8E6A-CE04-1B514AA19FC7}"/>
                    </a:ext>
                  </a:extLst>
                </p:cNvPr>
                <p:cNvSpPr/>
                <p:nvPr/>
              </p:nvSpPr>
              <p:spPr>
                <a:xfrm flipV="1">
                  <a:off x="4015533" y="2165662"/>
                  <a:ext cx="234976" cy="234976"/>
                </a:xfrm>
                <a:prstGeom prst="ellipse">
                  <a:avLst/>
                </a:prstGeom>
                <a:solidFill>
                  <a:srgbClr val="FFC9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52" name="Oval 151">
                  <a:extLst>
                    <a:ext uri="{FF2B5EF4-FFF2-40B4-BE49-F238E27FC236}">
                      <a16:creationId xmlns:a16="http://schemas.microsoft.com/office/drawing/2014/main" id="{A67BAD90-51EC-2C63-FC0D-E977FD93EBC9}"/>
                    </a:ext>
                  </a:extLst>
                </p:cNvPr>
                <p:cNvSpPr/>
                <p:nvPr/>
              </p:nvSpPr>
              <p:spPr>
                <a:xfrm flipV="1">
                  <a:off x="4050396" y="2200152"/>
                  <a:ext cx="165998"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grpSp>
            <p:nvGrpSpPr>
              <p:cNvPr id="119" name="Group 118">
                <a:extLst>
                  <a:ext uri="{FF2B5EF4-FFF2-40B4-BE49-F238E27FC236}">
                    <a16:creationId xmlns:a16="http://schemas.microsoft.com/office/drawing/2014/main" id="{A0F2AD42-2546-5A40-9FDB-BCCFDB408C36}"/>
                  </a:ext>
                </a:extLst>
              </p:cNvPr>
              <p:cNvGrpSpPr/>
              <p:nvPr/>
            </p:nvGrpSpPr>
            <p:grpSpPr>
              <a:xfrm>
                <a:off x="6286717" y="2622861"/>
                <a:ext cx="1217636" cy="1522650"/>
                <a:chOff x="7096772" y="2165660"/>
                <a:chExt cx="1538872" cy="1924354"/>
              </a:xfrm>
            </p:grpSpPr>
            <p:cxnSp>
              <p:nvCxnSpPr>
                <p:cNvPr id="143" name="Straight Connector 142">
                  <a:extLst>
                    <a:ext uri="{FF2B5EF4-FFF2-40B4-BE49-F238E27FC236}">
                      <a16:creationId xmlns:a16="http://schemas.microsoft.com/office/drawing/2014/main" id="{B53BC69C-53A3-839B-5368-6CAB71E77D2F}"/>
                    </a:ext>
                  </a:extLst>
                </p:cNvPr>
                <p:cNvCxnSpPr/>
                <p:nvPr/>
              </p:nvCxnSpPr>
              <p:spPr>
                <a:xfrm flipV="1">
                  <a:off x="7866206" y="2237821"/>
                  <a:ext cx="0" cy="626641"/>
                </a:xfrm>
                <a:prstGeom prst="line">
                  <a:avLst/>
                </a:prstGeom>
                <a:solidFill>
                  <a:srgbClr val="F8EABE"/>
                </a:solidFill>
                <a:ln w="69850" cap="rnd">
                  <a:solidFill>
                    <a:srgbClr val="F8EABE"/>
                  </a:solidFill>
                  <a:round/>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993EF3F8-733F-8432-C681-A28BD0F14668}"/>
                    </a:ext>
                  </a:extLst>
                </p:cNvPr>
                <p:cNvSpPr/>
                <p:nvPr/>
              </p:nvSpPr>
              <p:spPr>
                <a:xfrm flipV="1">
                  <a:off x="7096772" y="2551142"/>
                  <a:ext cx="1538872" cy="1538872"/>
                </a:xfrm>
                <a:prstGeom prst="ellipse">
                  <a:avLst/>
                </a:prstGeom>
                <a:solidFill>
                  <a:srgbClr val="F8EA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1538819D-7934-5618-C833-BC44195DF57E}"/>
                    </a:ext>
                  </a:extLst>
                </p:cNvPr>
                <p:cNvSpPr/>
                <p:nvPr/>
              </p:nvSpPr>
              <p:spPr>
                <a:xfrm flipV="1">
                  <a:off x="7273630" y="2771386"/>
                  <a:ext cx="1185152"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4A1578D3-5140-605F-E39A-5B0868618773}"/>
                    </a:ext>
                  </a:extLst>
                </p:cNvPr>
                <p:cNvSpPr/>
                <p:nvPr/>
              </p:nvSpPr>
              <p:spPr>
                <a:xfrm flipV="1">
                  <a:off x="7748717" y="2165660"/>
                  <a:ext cx="234976" cy="234976"/>
                </a:xfrm>
                <a:prstGeom prst="ellipse">
                  <a:avLst/>
                </a:prstGeom>
                <a:solidFill>
                  <a:srgbClr val="F8EA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47" name="Oval 146">
                  <a:extLst>
                    <a:ext uri="{FF2B5EF4-FFF2-40B4-BE49-F238E27FC236}">
                      <a16:creationId xmlns:a16="http://schemas.microsoft.com/office/drawing/2014/main" id="{55E9DD68-43B4-8F09-AE1B-E47E0951B0EE}"/>
                    </a:ext>
                  </a:extLst>
                </p:cNvPr>
                <p:cNvSpPr/>
                <p:nvPr/>
              </p:nvSpPr>
              <p:spPr>
                <a:xfrm flipV="1">
                  <a:off x="7783580" y="2200150"/>
                  <a:ext cx="165998"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grpSp>
            <p:nvGrpSpPr>
              <p:cNvPr id="120" name="Group 119">
                <a:extLst>
                  <a:ext uri="{FF2B5EF4-FFF2-40B4-BE49-F238E27FC236}">
                    <a16:creationId xmlns:a16="http://schemas.microsoft.com/office/drawing/2014/main" id="{F1E9FC3C-39FA-60CA-E75E-FE6F8ED5CF70}"/>
                  </a:ext>
                </a:extLst>
              </p:cNvPr>
              <p:cNvGrpSpPr/>
              <p:nvPr/>
            </p:nvGrpSpPr>
            <p:grpSpPr>
              <a:xfrm>
                <a:off x="4669135" y="2930119"/>
                <a:ext cx="1217636" cy="1522650"/>
                <a:chOff x="5230757" y="2553979"/>
                <a:chExt cx="1538872" cy="1924354"/>
              </a:xfrm>
            </p:grpSpPr>
            <p:cxnSp>
              <p:nvCxnSpPr>
                <p:cNvPr id="138" name="Straight Connector 137">
                  <a:extLst>
                    <a:ext uri="{FF2B5EF4-FFF2-40B4-BE49-F238E27FC236}">
                      <a16:creationId xmlns:a16="http://schemas.microsoft.com/office/drawing/2014/main" id="{B106B043-CE42-0F41-258C-F938DA8221F1}"/>
                    </a:ext>
                  </a:extLst>
                </p:cNvPr>
                <p:cNvCxnSpPr/>
                <p:nvPr/>
              </p:nvCxnSpPr>
              <p:spPr>
                <a:xfrm>
                  <a:off x="6000191" y="3779530"/>
                  <a:ext cx="0" cy="626641"/>
                </a:xfrm>
                <a:prstGeom prst="line">
                  <a:avLst/>
                </a:prstGeom>
                <a:ln w="69850" cap="rnd">
                  <a:solidFill>
                    <a:srgbClr val="BED8F7"/>
                  </a:solidFill>
                  <a:round/>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959F8DEC-4ED4-00E6-EEB7-EC816230047C}"/>
                    </a:ext>
                  </a:extLst>
                </p:cNvPr>
                <p:cNvSpPr/>
                <p:nvPr/>
              </p:nvSpPr>
              <p:spPr>
                <a:xfrm>
                  <a:off x="5230757" y="2553979"/>
                  <a:ext cx="1538872" cy="1538872"/>
                </a:xfrm>
                <a:prstGeom prst="ellipse">
                  <a:avLst/>
                </a:prstGeom>
                <a:solidFill>
                  <a:srgbClr val="BED8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40" name="Oval 139">
                  <a:extLst>
                    <a:ext uri="{FF2B5EF4-FFF2-40B4-BE49-F238E27FC236}">
                      <a16:creationId xmlns:a16="http://schemas.microsoft.com/office/drawing/2014/main" id="{9C068246-9A01-B17A-0946-2A9E776995B8}"/>
                    </a:ext>
                  </a:extLst>
                </p:cNvPr>
                <p:cNvSpPr/>
                <p:nvPr/>
              </p:nvSpPr>
              <p:spPr>
                <a:xfrm>
                  <a:off x="5407615" y="2774221"/>
                  <a:ext cx="1185152"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01CCB61E-A5B8-BAF9-0A73-932EF363B73D}"/>
                    </a:ext>
                  </a:extLst>
                </p:cNvPr>
                <p:cNvSpPr/>
                <p:nvPr/>
              </p:nvSpPr>
              <p:spPr>
                <a:xfrm>
                  <a:off x="5882702" y="4243357"/>
                  <a:ext cx="234976" cy="234976"/>
                </a:xfrm>
                <a:prstGeom prst="ellipse">
                  <a:avLst/>
                </a:prstGeom>
                <a:solidFill>
                  <a:srgbClr val="BED8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18891385-C5C9-D789-F166-5FD979A2B694}"/>
                    </a:ext>
                  </a:extLst>
                </p:cNvPr>
                <p:cNvSpPr/>
                <p:nvPr/>
              </p:nvSpPr>
              <p:spPr>
                <a:xfrm>
                  <a:off x="5917565" y="4277845"/>
                  <a:ext cx="165998"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grpSp>
            <p:nvGrpSpPr>
              <p:cNvPr id="121" name="Group 120">
                <a:extLst>
                  <a:ext uri="{FF2B5EF4-FFF2-40B4-BE49-F238E27FC236}">
                    <a16:creationId xmlns:a16="http://schemas.microsoft.com/office/drawing/2014/main" id="{D077F3DE-C114-481F-98E1-CEAA343BBC31}"/>
                  </a:ext>
                </a:extLst>
              </p:cNvPr>
              <p:cNvGrpSpPr/>
              <p:nvPr/>
            </p:nvGrpSpPr>
            <p:grpSpPr>
              <a:xfrm>
                <a:off x="1211347" y="2710005"/>
                <a:ext cx="1655364" cy="1742764"/>
                <a:chOff x="1211347" y="2732994"/>
                <a:chExt cx="2092080" cy="2202539"/>
              </a:xfrm>
            </p:grpSpPr>
            <p:cxnSp>
              <p:nvCxnSpPr>
                <p:cNvPr id="132" name="Straight Connector 131">
                  <a:extLst>
                    <a:ext uri="{FF2B5EF4-FFF2-40B4-BE49-F238E27FC236}">
                      <a16:creationId xmlns:a16="http://schemas.microsoft.com/office/drawing/2014/main" id="{1AA591EC-3814-A6DD-FF2A-C879039ED470}"/>
                    </a:ext>
                  </a:extLst>
                </p:cNvPr>
                <p:cNvCxnSpPr/>
                <p:nvPr/>
              </p:nvCxnSpPr>
              <p:spPr>
                <a:xfrm>
                  <a:off x="2262136" y="4236730"/>
                  <a:ext cx="0" cy="626642"/>
                </a:xfrm>
                <a:prstGeom prst="line">
                  <a:avLst/>
                </a:prstGeom>
                <a:ln w="69850" cap="rnd">
                  <a:solidFill>
                    <a:srgbClr val="CAE6D8"/>
                  </a:solidFill>
                  <a:round/>
                </a:ln>
              </p:spPr>
              <p:style>
                <a:lnRef idx="1">
                  <a:schemeClr val="accent1"/>
                </a:lnRef>
                <a:fillRef idx="0">
                  <a:schemeClr val="accent1"/>
                </a:fillRef>
                <a:effectRef idx="0">
                  <a:schemeClr val="accent1"/>
                </a:effectRef>
                <a:fontRef idx="minor">
                  <a:schemeClr val="tx1"/>
                </a:fontRef>
              </p:style>
            </p:cxnSp>
            <p:sp>
              <p:nvSpPr>
                <p:cNvPr id="133" name="Arc 132">
                  <a:extLst>
                    <a:ext uri="{FF2B5EF4-FFF2-40B4-BE49-F238E27FC236}">
                      <a16:creationId xmlns:a16="http://schemas.microsoft.com/office/drawing/2014/main" id="{B575194A-AC14-101C-5731-6C89ED871043}"/>
                    </a:ext>
                  </a:extLst>
                </p:cNvPr>
                <p:cNvSpPr/>
                <p:nvPr/>
              </p:nvSpPr>
              <p:spPr>
                <a:xfrm>
                  <a:off x="1211347" y="2732994"/>
                  <a:ext cx="2092080" cy="2092080"/>
                </a:xfrm>
                <a:prstGeom prst="arc">
                  <a:avLst>
                    <a:gd name="adj1" fmla="val 21570370"/>
                    <a:gd name="adj2" fmla="val 51074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45776C4-7914-74E6-0ED8-B7609B02A08E}"/>
                    </a:ext>
                  </a:extLst>
                </p:cNvPr>
                <p:cNvSpPr/>
                <p:nvPr/>
              </p:nvSpPr>
              <p:spPr>
                <a:xfrm>
                  <a:off x="1474417" y="3011179"/>
                  <a:ext cx="1538872" cy="1538872"/>
                </a:xfrm>
                <a:prstGeom prst="ellipse">
                  <a:avLst/>
                </a:prstGeom>
                <a:solidFill>
                  <a:srgbClr val="CAE6D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35" name="Oval 134">
                  <a:extLst>
                    <a:ext uri="{FF2B5EF4-FFF2-40B4-BE49-F238E27FC236}">
                      <a16:creationId xmlns:a16="http://schemas.microsoft.com/office/drawing/2014/main" id="{FBF2356C-98F8-B8D9-591A-55311F08CED5}"/>
                    </a:ext>
                  </a:extLst>
                </p:cNvPr>
                <p:cNvSpPr/>
                <p:nvPr/>
              </p:nvSpPr>
              <p:spPr>
                <a:xfrm>
                  <a:off x="1669561" y="3231422"/>
                  <a:ext cx="1185152"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78C89A2C-E68B-6381-92F6-C4F6EDFF8A4B}"/>
                    </a:ext>
                  </a:extLst>
                </p:cNvPr>
                <p:cNvSpPr/>
                <p:nvPr/>
              </p:nvSpPr>
              <p:spPr>
                <a:xfrm>
                  <a:off x="2144648" y="4700557"/>
                  <a:ext cx="234976" cy="234976"/>
                </a:xfrm>
                <a:prstGeom prst="ellipse">
                  <a:avLst/>
                </a:prstGeom>
                <a:solidFill>
                  <a:srgbClr val="CAE6D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37" name="Oval 136">
                  <a:extLst>
                    <a:ext uri="{FF2B5EF4-FFF2-40B4-BE49-F238E27FC236}">
                      <a16:creationId xmlns:a16="http://schemas.microsoft.com/office/drawing/2014/main" id="{529D7A6F-552C-FE2C-5876-5E8CC6CB15F2}"/>
                    </a:ext>
                  </a:extLst>
                </p:cNvPr>
                <p:cNvSpPr/>
                <p:nvPr/>
              </p:nvSpPr>
              <p:spPr>
                <a:xfrm>
                  <a:off x="2179511" y="4735045"/>
                  <a:ext cx="165998"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sp>
            <p:nvSpPr>
              <p:cNvPr id="122" name="Arc 121">
                <a:extLst>
                  <a:ext uri="{FF2B5EF4-FFF2-40B4-BE49-F238E27FC236}">
                    <a16:creationId xmlns:a16="http://schemas.microsoft.com/office/drawing/2014/main" id="{B0FC8B84-4A11-7985-37A5-6089D5EF8DC4}"/>
                  </a:ext>
                </a:extLst>
              </p:cNvPr>
              <p:cNvSpPr/>
              <p:nvPr/>
            </p:nvSpPr>
            <p:spPr>
              <a:xfrm flipH="1" flipV="1">
                <a:off x="6072935" y="2701016"/>
                <a:ext cx="1655364" cy="1655363"/>
              </a:xfrm>
              <a:prstGeom prst="arc">
                <a:avLst>
                  <a:gd name="adj1" fmla="val 21570370"/>
                  <a:gd name="adj2" fmla="val 5107426"/>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grpSp>
            <p:nvGrpSpPr>
              <p:cNvPr id="123" name="Group 122">
                <a:extLst>
                  <a:ext uri="{FF2B5EF4-FFF2-40B4-BE49-F238E27FC236}">
                    <a16:creationId xmlns:a16="http://schemas.microsoft.com/office/drawing/2014/main" id="{292F4277-89FA-031F-E0D6-5BBC3C84711A}"/>
                  </a:ext>
                </a:extLst>
              </p:cNvPr>
              <p:cNvGrpSpPr/>
              <p:nvPr/>
            </p:nvGrpSpPr>
            <p:grpSpPr>
              <a:xfrm>
                <a:off x="1042017" y="4107554"/>
                <a:ext cx="1958858" cy="1856013"/>
                <a:chOff x="1042017" y="4107554"/>
                <a:chExt cx="1958858" cy="1856013"/>
              </a:xfrm>
            </p:grpSpPr>
            <p:sp>
              <p:nvSpPr>
                <p:cNvPr id="130" name="Rectangle 129">
                  <a:extLst>
                    <a:ext uri="{FF2B5EF4-FFF2-40B4-BE49-F238E27FC236}">
                      <a16:creationId xmlns:a16="http://schemas.microsoft.com/office/drawing/2014/main" id="{4B3EBD1D-6C60-C2E6-FF42-FD022C387AF2}"/>
                    </a:ext>
                  </a:extLst>
                </p:cNvPr>
                <p:cNvSpPr/>
                <p:nvPr/>
              </p:nvSpPr>
              <p:spPr>
                <a:xfrm>
                  <a:off x="1042017" y="4941367"/>
                  <a:ext cx="1958858" cy="238123"/>
                </a:xfrm>
                <a:prstGeom prst="rect">
                  <a:avLst/>
                </a:prstGeom>
              </p:spPr>
              <p:txBody>
                <a:bodyPr wrap="square">
                  <a:spAutoFit/>
                </a:bodyPr>
                <a:lstStyle/>
                <a:p>
                  <a:pPr algn="ctr"/>
                  <a:endParaRPr lang="en-IN" dirty="0">
                    <a:latin typeface="Arial" panose="020B0604020202020204"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CE70D2B0-B4EA-4C54-0434-3CB2A7386BA4}"/>
                    </a:ext>
                  </a:extLst>
                </p:cNvPr>
                <p:cNvSpPr/>
                <p:nvPr/>
              </p:nvSpPr>
              <p:spPr>
                <a:xfrm rot="5400000">
                  <a:off x="1128030" y="4839222"/>
                  <a:ext cx="1856013" cy="392678"/>
                </a:xfrm>
                <a:prstGeom prst="rect">
                  <a:avLst/>
                </a:prstGeom>
              </p:spPr>
              <p:txBody>
                <a:bodyPr wrap="square">
                  <a:spAutoFit/>
                </a:bodyPr>
                <a:lstStyle/>
                <a:p>
                  <a:pPr algn="ctr"/>
                  <a:r>
                    <a:rPr lang="en-US" sz="2700" b="1" dirty="0">
                      <a:solidFill>
                        <a:srgbClr val="000000"/>
                      </a:solidFill>
                      <a:latin typeface="Arial" panose="020B0604020202020204" pitchFamily="34" charset="0"/>
                      <a:cs typeface="Arial" panose="020B0604020202020204" pitchFamily="34" charset="0"/>
                    </a:rPr>
                    <a:t>April 20</a:t>
                  </a:r>
                  <a:r>
                    <a:rPr lang="en-US" sz="2700" b="1" baseline="30000" dirty="0">
                      <a:solidFill>
                        <a:srgbClr val="000000"/>
                      </a:solidFill>
                      <a:latin typeface="Arial" panose="020B0604020202020204" pitchFamily="34" charset="0"/>
                      <a:cs typeface="Arial" panose="020B0604020202020204" pitchFamily="34" charset="0"/>
                    </a:rPr>
                    <a:t>th</a:t>
                  </a:r>
                  <a:r>
                    <a:rPr lang="en-US" sz="2700" b="1" dirty="0">
                      <a:solidFill>
                        <a:srgbClr val="000000"/>
                      </a:solidFill>
                      <a:latin typeface="Arial" panose="020B0604020202020204" pitchFamily="34" charset="0"/>
                      <a:cs typeface="Arial" panose="020B0604020202020204" pitchFamily="34" charset="0"/>
                    </a:rPr>
                    <a:t> </a:t>
                  </a:r>
                  <a:endParaRPr lang="en-IL" sz="2400" dirty="0"/>
                </a:p>
              </p:txBody>
            </p:sp>
          </p:grpSp>
          <p:sp>
            <p:nvSpPr>
              <p:cNvPr id="124" name="Rectangle 123">
                <a:extLst>
                  <a:ext uri="{FF2B5EF4-FFF2-40B4-BE49-F238E27FC236}">
                    <a16:creationId xmlns:a16="http://schemas.microsoft.com/office/drawing/2014/main" id="{E8ADFB7C-5151-A33E-C83A-440945429174}"/>
                  </a:ext>
                </a:extLst>
              </p:cNvPr>
              <p:cNvSpPr/>
              <p:nvPr/>
            </p:nvSpPr>
            <p:spPr>
              <a:xfrm rot="5400000">
                <a:off x="4379157" y="4942555"/>
                <a:ext cx="1856013" cy="356981"/>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March 27</a:t>
                </a:r>
                <a:r>
                  <a:rPr lang="en-US" sz="2400" b="1" baseline="30000" dirty="0">
                    <a:latin typeface="Arial" panose="020B0604020202020204" pitchFamily="34" charset="0"/>
                    <a:cs typeface="Arial" panose="020B0604020202020204" pitchFamily="34" charset="0"/>
                  </a:rPr>
                  <a:t>th</a:t>
                </a:r>
                <a:r>
                  <a:rPr lang="en-US" sz="2400" b="1" dirty="0">
                    <a:latin typeface="Arial" panose="020B0604020202020204" pitchFamily="34" charset="0"/>
                    <a:cs typeface="Arial" panose="020B0604020202020204" pitchFamily="34" charset="0"/>
                  </a:rPr>
                  <a:t> </a:t>
                </a:r>
                <a:endParaRPr lang="en-IN" sz="2400" b="1" dirty="0">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7F590EAF-767D-1B6F-F856-C2763018E032}"/>
                  </a:ext>
                </a:extLst>
              </p:cNvPr>
              <p:cNvSpPr/>
              <p:nvPr/>
            </p:nvSpPr>
            <p:spPr>
              <a:xfrm rot="5400000">
                <a:off x="7430916" y="4734387"/>
                <a:ext cx="1856013" cy="678263"/>
              </a:xfrm>
              <a:prstGeom prst="rect">
                <a:avLst/>
              </a:prstGeom>
            </p:spPr>
            <p:txBody>
              <a:bodyPr wrap="square">
                <a:spAutoFit/>
              </a:bodyPr>
              <a:lstStyle/>
              <a:p>
                <a:pPr algn="ctr"/>
                <a:r>
                  <a:rPr lang="ar-EG" sz="2700" b="1" dirty="0">
                    <a:solidFill>
                      <a:srgbClr val="000000"/>
                    </a:solidFill>
                    <a:latin typeface="Arial" panose="020B0604020202020204" pitchFamily="34" charset="0"/>
                    <a:cs typeface="Arial" panose="020B0604020202020204" pitchFamily="34" charset="0"/>
                  </a:rPr>
                  <a:t> </a:t>
                </a:r>
                <a:r>
                  <a:rPr lang="en-US" sz="2700" b="1" dirty="0">
                    <a:solidFill>
                      <a:srgbClr val="000000"/>
                    </a:solidFill>
                    <a:latin typeface="Arial" panose="020B0604020202020204" pitchFamily="34" charset="0"/>
                    <a:cs typeface="Arial" panose="020B0604020202020204" pitchFamily="34" charset="0"/>
                  </a:rPr>
                  <a:t>March 4</a:t>
                </a:r>
                <a:r>
                  <a:rPr lang="en-US" sz="2700" b="1" baseline="30000" dirty="0">
                    <a:solidFill>
                      <a:srgbClr val="000000"/>
                    </a:solidFill>
                    <a:latin typeface="Arial" panose="020B0604020202020204" pitchFamily="34" charset="0"/>
                    <a:cs typeface="Arial" panose="020B0604020202020204" pitchFamily="34" charset="0"/>
                  </a:rPr>
                  <a:t>th</a:t>
                </a:r>
                <a:r>
                  <a:rPr lang="en-US" sz="2700" b="1" dirty="0">
                    <a:solidFill>
                      <a:srgbClr val="000000"/>
                    </a:solidFill>
                    <a:latin typeface="Arial" panose="020B0604020202020204" pitchFamily="34" charset="0"/>
                    <a:cs typeface="Arial" panose="020B0604020202020204" pitchFamily="34" charset="0"/>
                  </a:rPr>
                  <a:t> </a:t>
                </a:r>
                <a:endParaRPr lang="en-IL" sz="2400" dirty="0"/>
              </a:p>
              <a:p>
                <a:pPr algn="ctr"/>
                <a:endParaRPr lang="en-IN" sz="2400" b="1" dirty="0">
                  <a:latin typeface="Arial" panose="020B0604020202020204" pitchFamily="34" charset="0"/>
                  <a:cs typeface="Arial" panose="020B0604020202020204" pitchFamily="34" charset="0"/>
                </a:endParaRPr>
              </a:p>
            </p:txBody>
          </p:sp>
          <p:grpSp>
            <p:nvGrpSpPr>
              <p:cNvPr id="126" name="Group 125">
                <a:extLst>
                  <a:ext uri="{FF2B5EF4-FFF2-40B4-BE49-F238E27FC236}">
                    <a16:creationId xmlns:a16="http://schemas.microsoft.com/office/drawing/2014/main" id="{AD011E1F-5132-33DC-0EDB-CD09CEDA18FA}"/>
                  </a:ext>
                </a:extLst>
              </p:cNvPr>
              <p:cNvGrpSpPr/>
              <p:nvPr/>
            </p:nvGrpSpPr>
            <p:grpSpPr>
              <a:xfrm>
                <a:off x="2688627" y="2097199"/>
                <a:ext cx="1958858" cy="3891235"/>
                <a:chOff x="1042017" y="4941366"/>
                <a:chExt cx="1958858" cy="3891235"/>
              </a:xfrm>
            </p:grpSpPr>
            <p:sp>
              <p:nvSpPr>
                <p:cNvPr id="128" name="Rectangle 127">
                  <a:extLst>
                    <a:ext uri="{FF2B5EF4-FFF2-40B4-BE49-F238E27FC236}">
                      <a16:creationId xmlns:a16="http://schemas.microsoft.com/office/drawing/2014/main" id="{002833E2-3471-436B-80A2-EF1288E3B649}"/>
                    </a:ext>
                  </a:extLst>
                </p:cNvPr>
                <p:cNvSpPr/>
                <p:nvPr/>
              </p:nvSpPr>
              <p:spPr>
                <a:xfrm>
                  <a:off x="1042017" y="4941366"/>
                  <a:ext cx="1958858" cy="238123"/>
                </a:xfrm>
                <a:prstGeom prst="rect">
                  <a:avLst/>
                </a:prstGeom>
              </p:spPr>
              <p:txBody>
                <a:bodyPr wrap="square">
                  <a:spAutoFit/>
                </a:bodyPr>
                <a:lstStyle/>
                <a:p>
                  <a:pPr algn="ctr"/>
                  <a:endParaRPr lang="en-IN" dirty="0">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0C748066-35CD-63A0-7F6F-3E3F3D63B0E1}"/>
                    </a:ext>
                  </a:extLst>
                </p:cNvPr>
                <p:cNvSpPr/>
                <p:nvPr/>
              </p:nvSpPr>
              <p:spPr>
                <a:xfrm rot="5400000">
                  <a:off x="1110709" y="7708255"/>
                  <a:ext cx="1856014" cy="392678"/>
                </a:xfrm>
                <a:prstGeom prst="rect">
                  <a:avLst/>
                </a:prstGeom>
              </p:spPr>
              <p:txBody>
                <a:bodyPr wrap="square">
                  <a:spAutoFit/>
                </a:bodyPr>
                <a:lstStyle/>
                <a:p>
                  <a:pPr algn="ctr"/>
                  <a:r>
                    <a:rPr lang="en-US" sz="2700" b="1" dirty="0">
                      <a:solidFill>
                        <a:srgbClr val="000000"/>
                      </a:solidFill>
                      <a:latin typeface="Arial" panose="020B0604020202020204" pitchFamily="34" charset="0"/>
                      <a:cs typeface="Arial" panose="020B0604020202020204" pitchFamily="34" charset="0"/>
                    </a:rPr>
                    <a:t>April 4</a:t>
                  </a:r>
                  <a:r>
                    <a:rPr lang="en-US" sz="2700" b="1" baseline="30000" dirty="0">
                      <a:solidFill>
                        <a:srgbClr val="000000"/>
                      </a:solidFill>
                      <a:latin typeface="Arial" panose="020B0604020202020204" pitchFamily="34" charset="0"/>
                      <a:cs typeface="Arial" panose="020B0604020202020204" pitchFamily="34" charset="0"/>
                    </a:rPr>
                    <a:t>th</a:t>
                  </a:r>
                  <a:r>
                    <a:rPr lang="en-US" sz="2700" b="1" dirty="0">
                      <a:solidFill>
                        <a:srgbClr val="000000"/>
                      </a:solidFill>
                      <a:latin typeface="Arial" panose="020B0604020202020204" pitchFamily="34" charset="0"/>
                      <a:cs typeface="Arial" panose="020B0604020202020204" pitchFamily="34" charset="0"/>
                    </a:rPr>
                    <a:t> </a:t>
                  </a:r>
                  <a:r>
                    <a:rPr lang="ar-EG" sz="2700" b="1" dirty="0">
                      <a:solidFill>
                        <a:srgbClr val="000000"/>
                      </a:solidFill>
                      <a:latin typeface="Arial" panose="020B0604020202020204" pitchFamily="34" charset="0"/>
                      <a:cs typeface="Arial" panose="020B0604020202020204" pitchFamily="34" charset="0"/>
                    </a:rPr>
                    <a:t> </a:t>
                  </a:r>
                  <a:endParaRPr lang="en-IL" sz="2400" dirty="0"/>
                </a:p>
              </p:txBody>
            </p:sp>
          </p:grpSp>
          <p:sp>
            <p:nvSpPr>
              <p:cNvPr id="127" name="Rectangle 126">
                <a:extLst>
                  <a:ext uri="{FF2B5EF4-FFF2-40B4-BE49-F238E27FC236}">
                    <a16:creationId xmlns:a16="http://schemas.microsoft.com/office/drawing/2014/main" id="{6A7907B8-08B7-2D2F-69C2-D4CD79D87592}"/>
                  </a:ext>
                </a:extLst>
              </p:cNvPr>
              <p:cNvSpPr/>
              <p:nvPr/>
            </p:nvSpPr>
            <p:spPr>
              <a:xfrm rot="5400000">
                <a:off x="5928608" y="4838533"/>
                <a:ext cx="1856013" cy="392678"/>
              </a:xfrm>
              <a:prstGeom prst="rect">
                <a:avLst/>
              </a:prstGeom>
            </p:spPr>
            <p:txBody>
              <a:bodyPr wrap="square">
                <a:spAutoFit/>
              </a:bodyPr>
              <a:lstStyle/>
              <a:p>
                <a:pPr algn="ctr"/>
                <a:r>
                  <a:rPr lang="en-US" sz="2700" b="1" dirty="0">
                    <a:solidFill>
                      <a:srgbClr val="000000"/>
                    </a:solidFill>
                    <a:latin typeface="Arial" panose="020B0604020202020204" pitchFamily="34" charset="0"/>
                    <a:cs typeface="Arial" panose="020B0604020202020204" pitchFamily="34" charset="0"/>
                  </a:rPr>
                  <a:t>March 10</a:t>
                </a:r>
                <a:r>
                  <a:rPr lang="en-US" sz="2700" b="1" baseline="30000" dirty="0">
                    <a:solidFill>
                      <a:srgbClr val="000000"/>
                    </a:solidFill>
                    <a:latin typeface="Arial" panose="020B0604020202020204" pitchFamily="34" charset="0"/>
                    <a:cs typeface="Arial" panose="020B0604020202020204" pitchFamily="34" charset="0"/>
                  </a:rPr>
                  <a:t>th</a:t>
                </a:r>
                <a:r>
                  <a:rPr lang="en-US" sz="2700" b="1" dirty="0">
                    <a:solidFill>
                      <a:srgbClr val="000000"/>
                    </a:solidFill>
                    <a:latin typeface="Arial" panose="020B0604020202020204" pitchFamily="34" charset="0"/>
                    <a:cs typeface="Arial" panose="020B0604020202020204" pitchFamily="34" charset="0"/>
                  </a:rPr>
                  <a:t> </a:t>
                </a:r>
                <a:endParaRPr lang="en-IL" sz="2400" dirty="0"/>
              </a:p>
            </p:txBody>
          </p:sp>
        </p:grpSp>
        <p:sp>
          <p:nvSpPr>
            <p:cNvPr id="105" name="TextBox 104">
              <a:extLst>
                <a:ext uri="{FF2B5EF4-FFF2-40B4-BE49-F238E27FC236}">
                  <a16:creationId xmlns:a16="http://schemas.microsoft.com/office/drawing/2014/main" id="{111263C9-E661-4F16-C362-7CCA3A25F400}"/>
                </a:ext>
              </a:extLst>
            </p:cNvPr>
            <p:cNvSpPr txBox="1"/>
            <p:nvPr/>
          </p:nvSpPr>
          <p:spPr>
            <a:xfrm rot="5400000">
              <a:off x="1581123" y="3346747"/>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5</a:t>
              </a:r>
            </a:p>
          </p:txBody>
        </p:sp>
        <p:sp>
          <p:nvSpPr>
            <p:cNvPr id="106" name="TextBox 105">
              <a:extLst>
                <a:ext uri="{FF2B5EF4-FFF2-40B4-BE49-F238E27FC236}">
                  <a16:creationId xmlns:a16="http://schemas.microsoft.com/office/drawing/2014/main" id="{2FA49361-025C-B0F0-2E55-51A1B35BA988}"/>
                </a:ext>
              </a:extLst>
            </p:cNvPr>
            <p:cNvSpPr txBox="1"/>
            <p:nvPr/>
          </p:nvSpPr>
          <p:spPr>
            <a:xfrm rot="5400000">
              <a:off x="3228131" y="3348052"/>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4</a:t>
              </a:r>
            </a:p>
          </p:txBody>
        </p:sp>
        <p:sp>
          <p:nvSpPr>
            <p:cNvPr id="107" name="TextBox 106">
              <a:extLst>
                <a:ext uri="{FF2B5EF4-FFF2-40B4-BE49-F238E27FC236}">
                  <a16:creationId xmlns:a16="http://schemas.microsoft.com/office/drawing/2014/main" id="{A89DFE48-2812-4C96-C057-7BC52F67C7EF}"/>
                </a:ext>
              </a:extLst>
            </p:cNvPr>
            <p:cNvSpPr txBox="1"/>
            <p:nvPr/>
          </p:nvSpPr>
          <p:spPr>
            <a:xfrm rot="5400000">
              <a:off x="4878076" y="3364121"/>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3</a:t>
              </a:r>
            </a:p>
          </p:txBody>
        </p:sp>
        <p:sp>
          <p:nvSpPr>
            <p:cNvPr id="108" name="TextBox 107">
              <a:extLst>
                <a:ext uri="{FF2B5EF4-FFF2-40B4-BE49-F238E27FC236}">
                  <a16:creationId xmlns:a16="http://schemas.microsoft.com/office/drawing/2014/main" id="{87378B4A-8822-3E36-E924-DD67BD908C1E}"/>
                </a:ext>
              </a:extLst>
            </p:cNvPr>
            <p:cNvSpPr txBox="1"/>
            <p:nvPr/>
          </p:nvSpPr>
          <p:spPr>
            <a:xfrm rot="5400000">
              <a:off x="6479645" y="3394388"/>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2</a:t>
              </a:r>
            </a:p>
          </p:txBody>
        </p:sp>
        <p:sp>
          <p:nvSpPr>
            <p:cNvPr id="109" name="TextBox 108">
              <a:extLst>
                <a:ext uri="{FF2B5EF4-FFF2-40B4-BE49-F238E27FC236}">
                  <a16:creationId xmlns:a16="http://schemas.microsoft.com/office/drawing/2014/main" id="{DE7378B9-26BC-93CD-5820-FE2FCC2DE1BF}"/>
                </a:ext>
              </a:extLst>
            </p:cNvPr>
            <p:cNvSpPr txBox="1"/>
            <p:nvPr/>
          </p:nvSpPr>
          <p:spPr>
            <a:xfrm rot="5400000">
              <a:off x="8052709" y="3375182"/>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1</a:t>
              </a:r>
            </a:p>
          </p:txBody>
        </p:sp>
      </p:grpSp>
      <p:grpSp>
        <p:nvGrpSpPr>
          <p:cNvPr id="213" name="Group 2">
            <a:extLst>
              <a:ext uri="{FF2B5EF4-FFF2-40B4-BE49-F238E27FC236}">
                <a16:creationId xmlns:a16="http://schemas.microsoft.com/office/drawing/2014/main" id="{D4223AB0-3875-3987-A3D0-FF09557A29B3}"/>
              </a:ext>
            </a:extLst>
          </p:cNvPr>
          <p:cNvGrpSpPr/>
          <p:nvPr/>
        </p:nvGrpSpPr>
        <p:grpSpPr>
          <a:xfrm>
            <a:off x="-3213551" y="-2116223"/>
            <a:ext cx="23279226" cy="14358396"/>
            <a:chOff x="-1623684" y="-5922"/>
            <a:chExt cx="3678586" cy="969434"/>
          </a:xfrm>
        </p:grpSpPr>
        <p:sp>
          <p:nvSpPr>
            <p:cNvPr id="214" name="Freeform 3">
              <a:extLst>
                <a:ext uri="{FF2B5EF4-FFF2-40B4-BE49-F238E27FC236}">
                  <a16:creationId xmlns:a16="http://schemas.microsoft.com/office/drawing/2014/main" id="{E2C3433B-C59D-BE86-6018-49611F9EFAFB}"/>
                </a:ext>
              </a:extLst>
            </p:cNvPr>
            <p:cNvSpPr/>
            <p:nvPr/>
          </p:nvSpPr>
          <p:spPr>
            <a:xfrm>
              <a:off x="-1623684" y="-5922"/>
              <a:ext cx="2267478" cy="969434"/>
            </a:xfrm>
            <a:custGeom>
              <a:avLst/>
              <a:gdLst/>
              <a:ahLst/>
              <a:cxnLst/>
              <a:rect l="l" t="t" r="r" b="b"/>
              <a:pathLst>
                <a:path w="2267478" h="969434">
                  <a:moveTo>
                    <a:pt x="1133739" y="0"/>
                  </a:moveTo>
                  <a:cubicBezTo>
                    <a:pt x="507592" y="0"/>
                    <a:pt x="0" y="217015"/>
                    <a:pt x="0" y="484717"/>
                  </a:cubicBezTo>
                  <a:cubicBezTo>
                    <a:pt x="0" y="752419"/>
                    <a:pt x="507592" y="969434"/>
                    <a:pt x="1133739" y="969434"/>
                  </a:cubicBezTo>
                  <a:cubicBezTo>
                    <a:pt x="1759886" y="969434"/>
                    <a:pt x="2267478" y="752419"/>
                    <a:pt x="2267478" y="484717"/>
                  </a:cubicBezTo>
                  <a:cubicBezTo>
                    <a:pt x="2267478" y="217015"/>
                    <a:pt x="1759886" y="0"/>
                    <a:pt x="1133739" y="0"/>
                  </a:cubicBezTo>
                  <a:close/>
                </a:path>
              </a:pathLst>
            </a:custGeom>
            <a:solidFill>
              <a:srgbClr val="000000">
                <a:alpha val="0"/>
              </a:srgbClr>
            </a:solidFill>
            <a:ln w="19050" cap="sq">
              <a:solidFill>
                <a:srgbClr val="000000"/>
              </a:solidFill>
              <a:prstDash val="solid"/>
              <a:miter/>
            </a:ln>
          </p:spPr>
          <p:txBody>
            <a:bodyPr/>
            <a:lstStyle/>
            <a:p>
              <a:endParaRPr lang="LID4096" sz="2700" dirty="0"/>
            </a:p>
          </p:txBody>
        </p:sp>
        <p:sp>
          <p:nvSpPr>
            <p:cNvPr id="215" name="TextBox 4">
              <a:extLst>
                <a:ext uri="{FF2B5EF4-FFF2-40B4-BE49-F238E27FC236}">
                  <a16:creationId xmlns:a16="http://schemas.microsoft.com/office/drawing/2014/main" id="{354B354A-0867-78E9-ABE7-AECC2DB23B44}"/>
                </a:ext>
              </a:extLst>
            </p:cNvPr>
            <p:cNvSpPr txBox="1"/>
            <p:nvPr/>
          </p:nvSpPr>
          <p:spPr>
            <a:xfrm>
              <a:off x="212576" y="62309"/>
              <a:ext cx="1842326" cy="816240"/>
            </a:xfrm>
            <a:prstGeom prst="rect">
              <a:avLst/>
            </a:prstGeom>
          </p:spPr>
          <p:txBody>
            <a:bodyPr lIns="50784" tIns="50784" rIns="50784" bIns="50784" rtlCol="0" anchor="ctr"/>
            <a:lstStyle/>
            <a:p>
              <a:pPr algn="ctr">
                <a:lnSpc>
                  <a:spcPts val="1959"/>
                </a:lnSpc>
                <a:spcBef>
                  <a:spcPct val="0"/>
                </a:spcBef>
              </a:pPr>
              <a:endParaRPr/>
            </a:p>
          </p:txBody>
        </p:sp>
      </p:grpSp>
    </p:spTree>
    <p:extLst>
      <p:ext uri="{BB962C8B-B14F-4D97-AF65-F5344CB8AC3E}">
        <p14:creationId xmlns:p14="http://schemas.microsoft.com/office/powerpoint/2010/main" val="62297933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4"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500"/>
                                        <p:tgtEl>
                                          <p:spTgt spid="62"/>
                                        </p:tgtEl>
                                      </p:cBhvr>
                                    </p:animEffect>
                                  </p:childTnLst>
                                </p:cTn>
                              </p:par>
                              <p:par>
                                <p:cTn id="20" presetID="22" presetClass="entr" presetSubtype="4"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down)">
                                      <p:cBhvr>
                                        <p:cTn id="22" dur="500"/>
                                        <p:tgtEl>
                                          <p:spTgt spid="65"/>
                                        </p:tgtEl>
                                      </p:cBhvr>
                                    </p:animEffect>
                                  </p:childTnLst>
                                </p:cTn>
                              </p:par>
                              <p:par>
                                <p:cTn id="23" presetID="22" presetClass="entr" presetSubtype="4"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down)">
                                      <p:cBhvr>
                                        <p:cTn id="25" dur="500"/>
                                        <p:tgtEl>
                                          <p:spTgt spid="68"/>
                                        </p:tgtEl>
                                      </p:cBhvr>
                                    </p:animEffect>
                                  </p:childTnLst>
                                </p:cTn>
                              </p:par>
                              <p:par>
                                <p:cTn id="26" presetID="22" presetClass="entr" presetSubtype="4"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down)">
                                      <p:cBhvr>
                                        <p:cTn id="28" dur="500"/>
                                        <p:tgtEl>
                                          <p:spTgt spid="69"/>
                                        </p:tgtEl>
                                      </p:cBhvr>
                                    </p:animEffect>
                                  </p:childTnLst>
                                </p:cTn>
                              </p:par>
                              <p:par>
                                <p:cTn id="29" presetID="22" presetClass="entr" presetSubtype="4"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down)">
                                      <p:cBhvr>
                                        <p:cTn id="31" dur="500"/>
                                        <p:tgtEl>
                                          <p:spTgt spid="7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down)">
                                      <p:cBhvr>
                                        <p:cTn id="34" dur="500"/>
                                        <p:tgtEl>
                                          <p:spTgt spid="7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down)">
                                      <p:cBhvr>
                                        <p:cTn id="37" dur="500"/>
                                        <p:tgtEl>
                                          <p:spTgt spid="7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down)">
                                      <p:cBhvr>
                                        <p:cTn id="40" dur="500"/>
                                        <p:tgtEl>
                                          <p:spTgt spid="7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down)">
                                      <p:cBhvr>
                                        <p:cTn id="43" dur="500"/>
                                        <p:tgtEl>
                                          <p:spTgt spid="7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down)">
                                      <p:cBhvr>
                                        <p:cTn id="46" dur="500"/>
                                        <p:tgtEl>
                                          <p:spTgt spid="8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500"/>
                                        <p:tgtEl>
                                          <p:spTgt spid="8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wipe(down)">
                                      <p:cBhvr>
                                        <p:cTn id="55" dur="500"/>
                                        <p:tgtEl>
                                          <p:spTgt spid="83"/>
                                        </p:tgtEl>
                                      </p:cBhvr>
                                    </p:animEffect>
                                  </p:childTnLst>
                                </p:cTn>
                              </p:par>
                              <p:par>
                                <p:cTn id="56" presetID="22" presetClass="entr" presetSubtype="4"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wipe(down)">
                                      <p:cBhvr>
                                        <p:cTn id="58" dur="500"/>
                                        <p:tgtEl>
                                          <p:spTgt spid="8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wipe(down)">
                                      <p:cBhvr>
                                        <p:cTn id="61" dur="500"/>
                                        <p:tgtEl>
                                          <p:spTgt spid="87"/>
                                        </p:tgtEl>
                                      </p:cBhvr>
                                    </p:animEffect>
                                  </p:childTnLst>
                                </p:cTn>
                              </p:par>
                              <p:par>
                                <p:cTn id="62" presetID="22" presetClass="entr" presetSubtype="4" fill="hold"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wipe(down)">
                                      <p:cBhvr>
                                        <p:cTn id="64" dur="500"/>
                                        <p:tgtEl>
                                          <p:spTgt spid="88"/>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down)">
                                      <p:cBhvr>
                                        <p:cTn id="67" dur="500"/>
                                        <p:tgtEl>
                                          <p:spTgt spid="91"/>
                                        </p:tgtEl>
                                      </p:cBhvr>
                                    </p:animEffect>
                                  </p:childTnLst>
                                </p:cTn>
                              </p:par>
                              <p:par>
                                <p:cTn id="68" presetID="22" presetClass="entr" presetSubtype="4"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down)">
                                      <p:cBhvr>
                                        <p:cTn id="70" dur="500"/>
                                        <p:tgtEl>
                                          <p:spTgt spid="92"/>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wipe(down)">
                                      <p:cBhvr>
                                        <p:cTn id="73" dur="500"/>
                                        <p:tgtEl>
                                          <p:spTgt spid="95"/>
                                        </p:tgtEl>
                                      </p:cBhvr>
                                    </p:animEffect>
                                  </p:childTnLst>
                                </p:cTn>
                              </p:par>
                              <p:par>
                                <p:cTn id="74" presetID="22" presetClass="entr" presetSubtype="4" fill="hold" nodeType="withEffect">
                                  <p:stCondLst>
                                    <p:cond delay="0"/>
                                  </p:stCondLst>
                                  <p:childTnLst>
                                    <p:set>
                                      <p:cBhvr>
                                        <p:cTn id="75" dur="1" fill="hold">
                                          <p:stCondLst>
                                            <p:cond delay="0"/>
                                          </p:stCondLst>
                                        </p:cTn>
                                        <p:tgtEl>
                                          <p:spTgt spid="96"/>
                                        </p:tgtEl>
                                        <p:attrNameLst>
                                          <p:attrName>style.visibility</p:attrName>
                                        </p:attrNameLst>
                                      </p:cBhvr>
                                      <p:to>
                                        <p:strVal val="visible"/>
                                      </p:to>
                                    </p:set>
                                    <p:animEffect transition="in" filter="wipe(down)">
                                      <p:cBhvr>
                                        <p:cTn id="76" dur="500"/>
                                        <p:tgtEl>
                                          <p:spTgt spid="9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wipe(down)">
                                      <p:cBhvr>
                                        <p:cTn id="79" dur="500"/>
                                        <p:tgtEl>
                                          <p:spTgt spid="99"/>
                                        </p:tgtEl>
                                      </p:cBhvr>
                                    </p:animEffect>
                                  </p:childTnLst>
                                </p:cTn>
                              </p:par>
                              <p:par>
                                <p:cTn id="80" presetID="22" presetClass="entr" presetSubtype="4" fill="hold" nodeType="withEffect">
                                  <p:stCondLst>
                                    <p:cond delay="0"/>
                                  </p:stCondLst>
                                  <p:childTnLst>
                                    <p:set>
                                      <p:cBhvr>
                                        <p:cTn id="81" dur="1" fill="hold">
                                          <p:stCondLst>
                                            <p:cond delay="0"/>
                                          </p:stCondLst>
                                        </p:cTn>
                                        <p:tgtEl>
                                          <p:spTgt spid="100"/>
                                        </p:tgtEl>
                                        <p:attrNameLst>
                                          <p:attrName>style.visibility</p:attrName>
                                        </p:attrNameLst>
                                      </p:cBhvr>
                                      <p:to>
                                        <p:strVal val="visible"/>
                                      </p:to>
                                    </p:set>
                                    <p:animEffect transition="in" filter="wipe(down)">
                                      <p:cBhvr>
                                        <p:cTn id="82" dur="500"/>
                                        <p:tgtEl>
                                          <p:spTgt spid="100"/>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wipe(down)">
                                      <p:cBhvr>
                                        <p:cTn id="85" dur="500"/>
                                        <p:tgtEl>
                                          <p:spTgt spid="103"/>
                                        </p:tgtEl>
                                      </p:cBhvr>
                                    </p:animEffect>
                                  </p:childTnLst>
                                </p:cTn>
                              </p:par>
                              <p:par>
                                <p:cTn id="86" presetID="22" presetClass="entr" presetSubtype="4" fill="hold"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down)">
                                      <p:cBhvr>
                                        <p:cTn id="88" dur="500"/>
                                        <p:tgtEl>
                                          <p:spTgt spid="49"/>
                                        </p:tgtEl>
                                      </p:cBhvr>
                                    </p:animEffect>
                                  </p:childTnLst>
                                </p:cTn>
                              </p:par>
                              <p:par>
                                <p:cTn id="89" presetID="22" presetClass="entr" presetSubtype="4" fill="hold" nodeType="withEffect">
                                  <p:stCondLst>
                                    <p:cond delay="0"/>
                                  </p:stCondLst>
                                  <p:childTnLst>
                                    <p:set>
                                      <p:cBhvr>
                                        <p:cTn id="90" dur="1" fill="hold">
                                          <p:stCondLst>
                                            <p:cond delay="0"/>
                                          </p:stCondLst>
                                        </p:cTn>
                                        <p:tgtEl>
                                          <p:spTgt spid="213"/>
                                        </p:tgtEl>
                                        <p:attrNameLst>
                                          <p:attrName>style.visibility</p:attrName>
                                        </p:attrNameLst>
                                      </p:cBhvr>
                                      <p:to>
                                        <p:strVal val="visible"/>
                                      </p:to>
                                    </p:set>
                                    <p:animEffect transition="in" filter="wipe(down)">
                                      <p:cBhvr>
                                        <p:cTn id="91"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78" grpId="0"/>
      <p:bldP spid="79" grpId="0"/>
      <p:bldP spid="80" grpId="0"/>
      <p:bldP spid="81" grpId="0"/>
      <p:bldP spid="82" grpId="0"/>
      <p:bldP spid="83" grpId="0"/>
      <p:bldP spid="87" grpId="0"/>
      <p:bldP spid="91" grpId="0"/>
      <p:bldP spid="95" grpId="0"/>
      <p:bldP spid="99" grpId="0"/>
      <p:bldP spid="1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0571" y="-235787"/>
            <a:ext cx="19808571" cy="10522787"/>
          </a:xfrm>
          <a:custGeom>
            <a:avLst/>
            <a:gdLst/>
            <a:ahLst/>
            <a:cxnLst/>
            <a:rect l="l" t="t" r="r" b="b"/>
            <a:pathLst>
              <a:path w="19808571" h="10522787">
                <a:moveTo>
                  <a:pt x="0" y="0"/>
                </a:moveTo>
                <a:lnTo>
                  <a:pt x="19808571" y="0"/>
                </a:lnTo>
                <a:lnTo>
                  <a:pt x="19808571" y="10522787"/>
                </a:lnTo>
                <a:lnTo>
                  <a:pt x="0" y="10522787"/>
                </a:lnTo>
                <a:lnTo>
                  <a:pt x="0" y="0"/>
                </a:lnTo>
                <a:close/>
              </a:path>
            </a:pathLst>
          </a:custGeom>
          <a:blipFill>
            <a:blip r:embed="rId3">
              <a:alphaModFix amt="27000"/>
            </a:blip>
            <a:stretch>
              <a:fillRect l="-26286" t="-4641" b="-4641"/>
            </a:stretch>
          </a:blipFill>
        </p:spPr>
      </p:sp>
      <p:grpSp>
        <p:nvGrpSpPr>
          <p:cNvPr id="3" name="Group 3"/>
          <p:cNvGrpSpPr/>
          <p:nvPr/>
        </p:nvGrpSpPr>
        <p:grpSpPr>
          <a:xfrm>
            <a:off x="0" y="-235787"/>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EFEFEF">
                <a:alpha val="30980"/>
              </a:srgbClr>
            </a:solidFill>
            <a:ln cap="sq">
              <a:noFill/>
              <a:prstDash val="solid"/>
              <a:miter/>
            </a:ln>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9516232" y="3156530"/>
            <a:ext cx="9400534" cy="4551236"/>
          </a:xfrm>
          <a:prstGeom prst="rect">
            <a:avLst/>
          </a:prstGeom>
        </p:spPr>
        <p:txBody>
          <a:bodyPr lIns="0" tIns="0" rIns="0" bIns="0" rtlCol="0" anchor="t">
            <a:spAutoFit/>
          </a:bodyPr>
          <a:lstStyle/>
          <a:p>
            <a:pPr algn="l">
              <a:lnSpc>
                <a:spcPts val="5947"/>
              </a:lnSpc>
            </a:pPr>
            <a:r>
              <a:rPr lang="en-US" sz="6007" spc="210" dirty="0">
                <a:solidFill>
                  <a:srgbClr val="040506"/>
                </a:solidFill>
                <a:latin typeface="Merriweather Bold"/>
              </a:rPr>
              <a:t>We used Kanban methodology to manage our project </a:t>
            </a:r>
          </a:p>
          <a:p>
            <a:pPr algn="l">
              <a:lnSpc>
                <a:spcPts val="5947"/>
              </a:lnSpc>
            </a:pPr>
            <a:endParaRPr lang="en-US" sz="6007" spc="210" dirty="0">
              <a:solidFill>
                <a:srgbClr val="040506"/>
              </a:solidFill>
              <a:latin typeface="Merriweather Bold"/>
            </a:endParaRPr>
          </a:p>
          <a:p>
            <a:pPr algn="l">
              <a:lnSpc>
                <a:spcPts val="5947"/>
              </a:lnSpc>
            </a:pPr>
            <a:r>
              <a:rPr lang="en-US" sz="6007" u="sng" spc="210" dirty="0">
                <a:solidFill>
                  <a:schemeClr val="tx1">
                    <a:lumMod val="95000"/>
                    <a:lumOff val="5000"/>
                  </a:schemeClr>
                </a:solidFill>
                <a:latin typeface="Merriweather Bold"/>
                <a:hlinkClick r:id="rId8" tooltip="https://trello.com/invite/b/DsF4LD8y/ATTIfbe5f23fe44f8b8c1db1fed57be485195C35B965/web">
                  <a:extLst>
                    <a:ext uri="{A12FA001-AC4F-418D-AE19-62706E023703}">
                      <ahyp:hlinkClr xmlns:ahyp="http://schemas.microsoft.com/office/drawing/2018/hyperlinkcolor" val="tx"/>
                    </a:ext>
                  </a:extLst>
                </a:hlinkClick>
              </a:rPr>
              <a:t>Our Trello </a:t>
            </a:r>
          </a:p>
          <a:p>
            <a:pPr algn="l">
              <a:lnSpc>
                <a:spcPts val="5947"/>
              </a:lnSpc>
            </a:pPr>
            <a:endParaRPr lang="en-US" sz="6007" u="sng" spc="210" dirty="0">
              <a:solidFill>
                <a:srgbClr val="0000FF"/>
              </a:solidFill>
              <a:latin typeface="Merriweather Bold"/>
              <a:hlinkClick r:id="rId8" tooltip="https://trello.com/invite/b/DsF4LD8y/ATTIfbe5f23fe44f8b8c1db1fed57be485195C35B965/web">
                <a:extLst>
                  <a:ext uri="{A12FA001-AC4F-418D-AE19-62706E023703}">
                    <ahyp:hlinkClr xmlns:ahyp="http://schemas.microsoft.com/office/drawing/2018/hyperlinkcolor" val="tx"/>
                  </a:ext>
                </a:extLst>
              </a:hlinkClick>
            </a:endParaRPr>
          </a:p>
        </p:txBody>
      </p:sp>
      <p:grpSp>
        <p:nvGrpSpPr>
          <p:cNvPr id="9" name="Group 9"/>
          <p:cNvGrpSpPr/>
          <p:nvPr/>
        </p:nvGrpSpPr>
        <p:grpSpPr>
          <a:xfrm>
            <a:off x="515632" y="3252849"/>
            <a:ext cx="8448794" cy="4234774"/>
            <a:chOff x="0" y="0"/>
            <a:chExt cx="2225197" cy="1115332"/>
          </a:xfrm>
        </p:grpSpPr>
        <p:sp>
          <p:nvSpPr>
            <p:cNvPr id="10" name="Freeform 10"/>
            <p:cNvSpPr/>
            <p:nvPr/>
          </p:nvSpPr>
          <p:spPr>
            <a:xfrm>
              <a:off x="0" y="0"/>
              <a:ext cx="2225197" cy="1115332"/>
            </a:xfrm>
            <a:custGeom>
              <a:avLst/>
              <a:gdLst/>
              <a:ahLst/>
              <a:cxnLst/>
              <a:rect l="l" t="t" r="r" b="b"/>
              <a:pathLst>
                <a:path w="2225197" h="1115332">
                  <a:moveTo>
                    <a:pt x="0" y="0"/>
                  </a:moveTo>
                  <a:lnTo>
                    <a:pt x="2225197" y="0"/>
                  </a:lnTo>
                  <a:lnTo>
                    <a:pt x="2225197" y="1115332"/>
                  </a:lnTo>
                  <a:lnTo>
                    <a:pt x="0" y="1115332"/>
                  </a:lnTo>
                  <a:close/>
                </a:path>
              </a:pathLst>
            </a:custGeom>
            <a:solidFill>
              <a:srgbClr val="B6B4B4"/>
            </a:solidFill>
          </p:spPr>
        </p:sp>
        <p:sp>
          <p:nvSpPr>
            <p:cNvPr id="11" name="TextBox 11"/>
            <p:cNvSpPr txBox="1"/>
            <p:nvPr/>
          </p:nvSpPr>
          <p:spPr>
            <a:xfrm>
              <a:off x="0" y="-38100"/>
              <a:ext cx="2225197" cy="115343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01366" y="3513683"/>
            <a:ext cx="8077326" cy="3713106"/>
          </a:xfrm>
          <a:custGeom>
            <a:avLst/>
            <a:gdLst/>
            <a:ahLst/>
            <a:cxnLst/>
            <a:rect l="l" t="t" r="r" b="b"/>
            <a:pathLst>
              <a:path w="8077326" h="3713106">
                <a:moveTo>
                  <a:pt x="0" y="0"/>
                </a:moveTo>
                <a:lnTo>
                  <a:pt x="8077326" y="0"/>
                </a:lnTo>
                <a:lnTo>
                  <a:pt x="8077326" y="3713106"/>
                </a:lnTo>
                <a:lnTo>
                  <a:pt x="0" y="3713106"/>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37561" y="355951"/>
            <a:ext cx="15510071" cy="9635541"/>
            <a:chOff x="0" y="0"/>
            <a:chExt cx="4070923" cy="2529037"/>
          </a:xfrm>
        </p:grpSpPr>
        <p:sp>
          <p:nvSpPr>
            <p:cNvPr id="3" name="Freeform 3"/>
            <p:cNvSpPr/>
            <p:nvPr/>
          </p:nvSpPr>
          <p:spPr>
            <a:xfrm>
              <a:off x="0" y="0"/>
              <a:ext cx="4070923" cy="2529037"/>
            </a:xfrm>
            <a:custGeom>
              <a:avLst/>
              <a:gdLst/>
              <a:ahLst/>
              <a:cxnLst/>
              <a:rect l="l" t="t" r="r" b="b"/>
              <a:pathLst>
                <a:path w="4070923" h="2529037">
                  <a:moveTo>
                    <a:pt x="13976" y="0"/>
                  </a:moveTo>
                  <a:lnTo>
                    <a:pt x="4056947" y="0"/>
                  </a:lnTo>
                  <a:cubicBezTo>
                    <a:pt x="4064665" y="0"/>
                    <a:pt x="4070923" y="6257"/>
                    <a:pt x="4070923" y="13976"/>
                  </a:cubicBezTo>
                  <a:lnTo>
                    <a:pt x="4070923" y="2515061"/>
                  </a:lnTo>
                  <a:cubicBezTo>
                    <a:pt x="4070923" y="2522780"/>
                    <a:pt x="4064665" y="2529037"/>
                    <a:pt x="4056947" y="2529037"/>
                  </a:cubicBezTo>
                  <a:lnTo>
                    <a:pt x="13976" y="2529037"/>
                  </a:lnTo>
                  <a:cubicBezTo>
                    <a:pt x="6257" y="2529037"/>
                    <a:pt x="0" y="2522780"/>
                    <a:pt x="0" y="2515061"/>
                  </a:cubicBezTo>
                  <a:lnTo>
                    <a:pt x="0" y="13976"/>
                  </a:lnTo>
                  <a:cubicBezTo>
                    <a:pt x="0" y="6257"/>
                    <a:pt x="6257" y="0"/>
                    <a:pt x="13976" y="0"/>
                  </a:cubicBezTo>
                  <a:close/>
                </a:path>
              </a:pathLst>
            </a:custGeom>
            <a:solidFill>
              <a:srgbClr val="F1E6D9"/>
            </a:solidFill>
          </p:spPr>
        </p:sp>
        <p:sp>
          <p:nvSpPr>
            <p:cNvPr id="4" name="TextBox 4"/>
            <p:cNvSpPr txBox="1"/>
            <p:nvPr/>
          </p:nvSpPr>
          <p:spPr>
            <a:xfrm>
              <a:off x="0" y="-38100"/>
              <a:ext cx="4070923" cy="256713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0328" y="1534135"/>
            <a:ext cx="7941961" cy="4413325"/>
            <a:chOff x="0" y="0"/>
            <a:chExt cx="2084524" cy="1158364"/>
          </a:xfrm>
        </p:grpSpPr>
        <p:sp>
          <p:nvSpPr>
            <p:cNvPr id="6" name="Freeform 6"/>
            <p:cNvSpPr/>
            <p:nvPr/>
          </p:nvSpPr>
          <p:spPr>
            <a:xfrm>
              <a:off x="0" y="0"/>
              <a:ext cx="2084524" cy="1158364"/>
            </a:xfrm>
            <a:custGeom>
              <a:avLst/>
              <a:gdLst/>
              <a:ahLst/>
              <a:cxnLst/>
              <a:rect l="l" t="t" r="r" b="b"/>
              <a:pathLst>
                <a:path w="2084524" h="1158364">
                  <a:moveTo>
                    <a:pt x="27295" y="0"/>
                  </a:moveTo>
                  <a:lnTo>
                    <a:pt x="2057229" y="0"/>
                  </a:lnTo>
                  <a:cubicBezTo>
                    <a:pt x="2072304" y="0"/>
                    <a:pt x="2084524" y="12220"/>
                    <a:pt x="2084524" y="27295"/>
                  </a:cubicBezTo>
                  <a:lnTo>
                    <a:pt x="2084524" y="1131069"/>
                  </a:lnTo>
                  <a:cubicBezTo>
                    <a:pt x="2084524" y="1146144"/>
                    <a:pt x="2072304" y="1158364"/>
                    <a:pt x="2057229" y="1158364"/>
                  </a:cubicBezTo>
                  <a:lnTo>
                    <a:pt x="27295" y="1158364"/>
                  </a:lnTo>
                  <a:cubicBezTo>
                    <a:pt x="12220" y="1158364"/>
                    <a:pt x="0" y="1146144"/>
                    <a:pt x="0" y="1131069"/>
                  </a:cubicBezTo>
                  <a:lnTo>
                    <a:pt x="0" y="27295"/>
                  </a:lnTo>
                  <a:cubicBezTo>
                    <a:pt x="0" y="12220"/>
                    <a:pt x="12220" y="0"/>
                    <a:pt x="27295" y="0"/>
                  </a:cubicBezTo>
                  <a:close/>
                </a:path>
              </a:pathLst>
            </a:custGeom>
            <a:solidFill>
              <a:srgbClr val="826B3A">
                <a:alpha val="19608"/>
              </a:srgbClr>
            </a:solidFill>
            <a:ln cap="rnd">
              <a:noFill/>
              <a:prstDash val="solid"/>
              <a:round/>
            </a:ln>
          </p:spPr>
        </p:sp>
        <p:sp>
          <p:nvSpPr>
            <p:cNvPr id="7" name="TextBox 7"/>
            <p:cNvSpPr txBox="1"/>
            <p:nvPr/>
          </p:nvSpPr>
          <p:spPr>
            <a:xfrm>
              <a:off x="0" y="-38100"/>
              <a:ext cx="2084524" cy="119646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636639" y="1141630"/>
            <a:ext cx="16948070" cy="8086895"/>
            <a:chOff x="0" y="0"/>
            <a:chExt cx="4448354" cy="2122564"/>
          </a:xfrm>
        </p:grpSpPr>
        <p:sp>
          <p:nvSpPr>
            <p:cNvPr id="9" name="Freeform 9"/>
            <p:cNvSpPr/>
            <p:nvPr/>
          </p:nvSpPr>
          <p:spPr>
            <a:xfrm>
              <a:off x="0" y="0"/>
              <a:ext cx="4448354" cy="2122564"/>
            </a:xfrm>
            <a:custGeom>
              <a:avLst/>
              <a:gdLst/>
              <a:ahLst/>
              <a:cxnLst/>
              <a:rect l="l" t="t" r="r" b="b"/>
              <a:pathLst>
                <a:path w="4448354" h="2122564">
                  <a:moveTo>
                    <a:pt x="12790" y="0"/>
                  </a:moveTo>
                  <a:lnTo>
                    <a:pt x="4435563" y="0"/>
                  </a:lnTo>
                  <a:cubicBezTo>
                    <a:pt x="4442627" y="0"/>
                    <a:pt x="4448354" y="5726"/>
                    <a:pt x="4448354" y="12790"/>
                  </a:cubicBezTo>
                  <a:lnTo>
                    <a:pt x="4448354" y="2109774"/>
                  </a:lnTo>
                  <a:cubicBezTo>
                    <a:pt x="4448354" y="2113166"/>
                    <a:pt x="4447006" y="2116419"/>
                    <a:pt x="4444607" y="2118818"/>
                  </a:cubicBezTo>
                  <a:cubicBezTo>
                    <a:pt x="4442209" y="2121217"/>
                    <a:pt x="4438955" y="2122564"/>
                    <a:pt x="4435563" y="2122564"/>
                  </a:cubicBezTo>
                  <a:lnTo>
                    <a:pt x="12790" y="2122564"/>
                  </a:lnTo>
                  <a:cubicBezTo>
                    <a:pt x="9398" y="2122564"/>
                    <a:pt x="6145" y="2121217"/>
                    <a:pt x="3746" y="2118818"/>
                  </a:cubicBezTo>
                  <a:cubicBezTo>
                    <a:pt x="1348" y="2116419"/>
                    <a:pt x="0" y="2113166"/>
                    <a:pt x="0" y="2109774"/>
                  </a:cubicBezTo>
                  <a:lnTo>
                    <a:pt x="0" y="12790"/>
                  </a:lnTo>
                  <a:cubicBezTo>
                    <a:pt x="0" y="9398"/>
                    <a:pt x="1348" y="6145"/>
                    <a:pt x="3746" y="3746"/>
                  </a:cubicBezTo>
                  <a:cubicBezTo>
                    <a:pt x="6145" y="1348"/>
                    <a:pt x="9398" y="0"/>
                    <a:pt x="12790" y="0"/>
                  </a:cubicBezTo>
                  <a:close/>
                </a:path>
              </a:pathLst>
            </a:custGeom>
            <a:solidFill>
              <a:srgbClr val="FFFFFF"/>
            </a:solidFill>
            <a:ln w="19050" cap="rnd">
              <a:solidFill>
                <a:srgbClr val="000000"/>
              </a:solidFill>
              <a:prstDash val="solid"/>
              <a:round/>
            </a:ln>
          </p:spPr>
        </p:sp>
        <p:sp>
          <p:nvSpPr>
            <p:cNvPr id="10" name="TextBox 10"/>
            <p:cNvSpPr txBox="1"/>
            <p:nvPr/>
          </p:nvSpPr>
          <p:spPr>
            <a:xfrm>
              <a:off x="0" y="-38100"/>
              <a:ext cx="4448354" cy="216066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505610" y="295508"/>
            <a:ext cx="1834176" cy="1225149"/>
            <a:chOff x="0" y="0"/>
            <a:chExt cx="576488" cy="385069"/>
          </a:xfrm>
        </p:grpSpPr>
        <p:sp>
          <p:nvSpPr>
            <p:cNvPr id="12" name="Freeform 12"/>
            <p:cNvSpPr/>
            <p:nvPr/>
          </p:nvSpPr>
          <p:spPr>
            <a:xfrm>
              <a:off x="0" y="0"/>
              <a:ext cx="576488" cy="385069"/>
            </a:xfrm>
            <a:custGeom>
              <a:avLst/>
              <a:gdLst/>
              <a:ahLst/>
              <a:cxnLst/>
              <a:rect l="l" t="t" r="r" b="b"/>
              <a:pathLst>
                <a:path w="576488" h="385069">
                  <a:moveTo>
                    <a:pt x="118186" y="0"/>
                  </a:moveTo>
                  <a:lnTo>
                    <a:pt x="458302" y="0"/>
                  </a:lnTo>
                  <a:cubicBezTo>
                    <a:pt x="489647" y="0"/>
                    <a:pt x="519708" y="12452"/>
                    <a:pt x="541872" y="34616"/>
                  </a:cubicBezTo>
                  <a:cubicBezTo>
                    <a:pt x="564037" y="56780"/>
                    <a:pt x="576488" y="86841"/>
                    <a:pt x="576488" y="118186"/>
                  </a:cubicBezTo>
                  <a:lnTo>
                    <a:pt x="576488" y="266883"/>
                  </a:lnTo>
                  <a:cubicBezTo>
                    <a:pt x="576488" y="298228"/>
                    <a:pt x="564037" y="328289"/>
                    <a:pt x="541872" y="350453"/>
                  </a:cubicBezTo>
                  <a:cubicBezTo>
                    <a:pt x="519708" y="372617"/>
                    <a:pt x="489647" y="385069"/>
                    <a:pt x="458302" y="385069"/>
                  </a:cubicBezTo>
                  <a:lnTo>
                    <a:pt x="118186" y="385069"/>
                  </a:lnTo>
                  <a:cubicBezTo>
                    <a:pt x="86841" y="385069"/>
                    <a:pt x="56780" y="372617"/>
                    <a:pt x="34616" y="350453"/>
                  </a:cubicBezTo>
                  <a:cubicBezTo>
                    <a:pt x="12452" y="328289"/>
                    <a:pt x="0" y="298228"/>
                    <a:pt x="0" y="266883"/>
                  </a:cubicBezTo>
                  <a:lnTo>
                    <a:pt x="0" y="118186"/>
                  </a:lnTo>
                  <a:cubicBezTo>
                    <a:pt x="0" y="86841"/>
                    <a:pt x="12452" y="56780"/>
                    <a:pt x="34616" y="34616"/>
                  </a:cubicBezTo>
                  <a:cubicBezTo>
                    <a:pt x="56780" y="12452"/>
                    <a:pt x="86841" y="0"/>
                    <a:pt x="118186" y="0"/>
                  </a:cubicBezTo>
                  <a:close/>
                </a:path>
              </a:pathLst>
            </a:custGeom>
            <a:solidFill>
              <a:srgbClr val="F1E6D9"/>
            </a:solidFill>
          </p:spPr>
        </p:sp>
        <p:sp>
          <p:nvSpPr>
            <p:cNvPr id="13" name="TextBox 13"/>
            <p:cNvSpPr txBox="1"/>
            <p:nvPr/>
          </p:nvSpPr>
          <p:spPr>
            <a:xfrm>
              <a:off x="0" y="-38100"/>
              <a:ext cx="576488" cy="423169"/>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10800000">
            <a:off x="15126101" y="681097"/>
            <a:ext cx="593193" cy="460533"/>
          </a:xfrm>
          <a:custGeom>
            <a:avLst/>
            <a:gdLst/>
            <a:ahLst/>
            <a:cxnLst/>
            <a:rect l="l" t="t" r="r" b="b"/>
            <a:pathLst>
              <a:path w="593193" h="460533">
                <a:moveTo>
                  <a:pt x="0" y="0"/>
                </a:moveTo>
                <a:lnTo>
                  <a:pt x="593193" y="0"/>
                </a:lnTo>
                <a:lnTo>
                  <a:pt x="593193" y="460533"/>
                </a:lnTo>
                <a:lnTo>
                  <a:pt x="0" y="460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AutoShape 15"/>
          <p:cNvSpPr/>
          <p:nvPr/>
        </p:nvSpPr>
        <p:spPr>
          <a:xfrm flipV="1">
            <a:off x="636639" y="2225963"/>
            <a:ext cx="16920691" cy="0"/>
          </a:xfrm>
          <a:prstGeom prst="line">
            <a:avLst/>
          </a:prstGeom>
          <a:ln w="9525" cap="flat">
            <a:solidFill>
              <a:srgbClr val="000000"/>
            </a:solidFill>
            <a:prstDash val="solid"/>
            <a:headEnd type="none" w="sm" len="sm"/>
            <a:tailEnd type="none" w="sm" len="sm"/>
          </a:ln>
        </p:spPr>
      </p:sp>
      <p:grpSp>
        <p:nvGrpSpPr>
          <p:cNvPr id="16" name="Group 16"/>
          <p:cNvGrpSpPr/>
          <p:nvPr/>
        </p:nvGrpSpPr>
        <p:grpSpPr>
          <a:xfrm>
            <a:off x="954546" y="1368883"/>
            <a:ext cx="483015" cy="48301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6742400" y="1405159"/>
            <a:ext cx="410464" cy="410464"/>
          </a:xfrm>
          <a:custGeom>
            <a:avLst/>
            <a:gdLst/>
            <a:ahLst/>
            <a:cxnLst/>
            <a:rect l="l" t="t" r="r" b="b"/>
            <a:pathLst>
              <a:path w="410464" h="410464">
                <a:moveTo>
                  <a:pt x="0" y="0"/>
                </a:moveTo>
                <a:lnTo>
                  <a:pt x="410464" y="0"/>
                </a:lnTo>
                <a:lnTo>
                  <a:pt x="410464" y="410463"/>
                </a:lnTo>
                <a:lnTo>
                  <a:pt x="0" y="4104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954546" y="1254583"/>
            <a:ext cx="6001719" cy="721397"/>
          </a:xfrm>
          <a:prstGeom prst="rect">
            <a:avLst/>
          </a:prstGeom>
        </p:spPr>
        <p:txBody>
          <a:bodyPr lIns="0" tIns="0" rIns="0" bIns="0" rtlCol="0" anchor="t">
            <a:spAutoFit/>
          </a:bodyPr>
          <a:lstStyle/>
          <a:p>
            <a:pPr algn="ctr">
              <a:lnSpc>
                <a:spcPts val="5673"/>
              </a:lnSpc>
            </a:pPr>
            <a:r>
              <a:rPr lang="en-US" sz="4052">
                <a:solidFill>
                  <a:srgbClr val="000000"/>
                </a:solidFill>
                <a:latin typeface="Brasika"/>
              </a:rPr>
              <a:t>Why AWS?</a:t>
            </a:r>
          </a:p>
        </p:txBody>
      </p:sp>
      <p:grpSp>
        <p:nvGrpSpPr>
          <p:cNvPr id="21" name="Group 21"/>
          <p:cNvGrpSpPr/>
          <p:nvPr/>
        </p:nvGrpSpPr>
        <p:grpSpPr>
          <a:xfrm>
            <a:off x="1550418" y="1368883"/>
            <a:ext cx="483015" cy="48301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3483134" y="2900002"/>
            <a:ext cx="4460440" cy="2303733"/>
            <a:chOff x="0" y="0"/>
            <a:chExt cx="910553" cy="470283"/>
          </a:xfrm>
        </p:grpSpPr>
        <p:sp>
          <p:nvSpPr>
            <p:cNvPr id="25" name="Freeform 25"/>
            <p:cNvSpPr/>
            <p:nvPr/>
          </p:nvSpPr>
          <p:spPr>
            <a:xfrm>
              <a:off x="0" y="0"/>
              <a:ext cx="910553" cy="470283"/>
            </a:xfrm>
            <a:custGeom>
              <a:avLst/>
              <a:gdLst/>
              <a:ahLst/>
              <a:cxnLst/>
              <a:rect l="l" t="t" r="r" b="b"/>
              <a:pathLst>
                <a:path w="910553" h="470283">
                  <a:moveTo>
                    <a:pt x="52071" y="0"/>
                  </a:moveTo>
                  <a:lnTo>
                    <a:pt x="858482" y="0"/>
                  </a:lnTo>
                  <a:cubicBezTo>
                    <a:pt x="887240" y="0"/>
                    <a:pt x="910553" y="23313"/>
                    <a:pt x="910553" y="52071"/>
                  </a:cubicBezTo>
                  <a:lnTo>
                    <a:pt x="910553" y="418213"/>
                  </a:lnTo>
                  <a:cubicBezTo>
                    <a:pt x="910553" y="446971"/>
                    <a:pt x="887240" y="470283"/>
                    <a:pt x="858482" y="470283"/>
                  </a:cubicBezTo>
                  <a:lnTo>
                    <a:pt x="52071" y="470283"/>
                  </a:lnTo>
                  <a:cubicBezTo>
                    <a:pt x="23313" y="470283"/>
                    <a:pt x="0" y="446971"/>
                    <a:pt x="0" y="418213"/>
                  </a:cubicBezTo>
                  <a:lnTo>
                    <a:pt x="0" y="52071"/>
                  </a:lnTo>
                  <a:cubicBezTo>
                    <a:pt x="0" y="23313"/>
                    <a:pt x="23313" y="0"/>
                    <a:pt x="52071" y="0"/>
                  </a:cubicBezTo>
                  <a:close/>
                </a:path>
              </a:pathLst>
            </a:custGeom>
            <a:solidFill>
              <a:srgbClr val="404040"/>
            </a:solidFill>
            <a:ln cap="rnd">
              <a:noFill/>
              <a:prstDash val="solid"/>
              <a:round/>
            </a:ln>
          </p:spPr>
        </p:sp>
        <p:sp>
          <p:nvSpPr>
            <p:cNvPr id="26" name="TextBox 26"/>
            <p:cNvSpPr txBox="1"/>
            <p:nvPr/>
          </p:nvSpPr>
          <p:spPr>
            <a:xfrm>
              <a:off x="0" y="-57150"/>
              <a:ext cx="910553" cy="527433"/>
            </a:xfrm>
            <a:prstGeom prst="rect">
              <a:avLst/>
            </a:prstGeom>
          </p:spPr>
          <p:txBody>
            <a:bodyPr lIns="44591" tIns="44591" rIns="44591" bIns="44591" rtlCol="0" anchor="ctr"/>
            <a:lstStyle/>
            <a:p>
              <a:pPr algn="ctr">
                <a:lnSpc>
                  <a:spcPts val="4059"/>
                </a:lnSpc>
              </a:pPr>
              <a:endParaRPr/>
            </a:p>
          </p:txBody>
        </p:sp>
      </p:grpSp>
      <p:grpSp>
        <p:nvGrpSpPr>
          <p:cNvPr id="27" name="Group 27"/>
          <p:cNvGrpSpPr/>
          <p:nvPr/>
        </p:nvGrpSpPr>
        <p:grpSpPr>
          <a:xfrm>
            <a:off x="3371375" y="2766229"/>
            <a:ext cx="4460440" cy="2303733"/>
            <a:chOff x="0" y="0"/>
            <a:chExt cx="910553" cy="470283"/>
          </a:xfrm>
        </p:grpSpPr>
        <p:sp>
          <p:nvSpPr>
            <p:cNvPr id="28" name="Freeform 28"/>
            <p:cNvSpPr/>
            <p:nvPr/>
          </p:nvSpPr>
          <p:spPr>
            <a:xfrm>
              <a:off x="0" y="0"/>
              <a:ext cx="910553" cy="470283"/>
            </a:xfrm>
            <a:custGeom>
              <a:avLst/>
              <a:gdLst/>
              <a:ahLst/>
              <a:cxnLst/>
              <a:rect l="l" t="t" r="r" b="b"/>
              <a:pathLst>
                <a:path w="910553" h="470283">
                  <a:moveTo>
                    <a:pt x="52071" y="0"/>
                  </a:moveTo>
                  <a:lnTo>
                    <a:pt x="858482" y="0"/>
                  </a:lnTo>
                  <a:cubicBezTo>
                    <a:pt x="887240" y="0"/>
                    <a:pt x="910553" y="23313"/>
                    <a:pt x="910553" y="52071"/>
                  </a:cubicBezTo>
                  <a:lnTo>
                    <a:pt x="910553" y="418213"/>
                  </a:lnTo>
                  <a:cubicBezTo>
                    <a:pt x="910553" y="446971"/>
                    <a:pt x="887240" y="470283"/>
                    <a:pt x="858482" y="470283"/>
                  </a:cubicBezTo>
                  <a:lnTo>
                    <a:pt x="52071" y="470283"/>
                  </a:lnTo>
                  <a:cubicBezTo>
                    <a:pt x="23313" y="470283"/>
                    <a:pt x="0" y="446971"/>
                    <a:pt x="0" y="418213"/>
                  </a:cubicBezTo>
                  <a:lnTo>
                    <a:pt x="0" y="52071"/>
                  </a:lnTo>
                  <a:cubicBezTo>
                    <a:pt x="0" y="23313"/>
                    <a:pt x="23313" y="0"/>
                    <a:pt x="52071" y="0"/>
                  </a:cubicBezTo>
                  <a:close/>
                </a:path>
              </a:pathLst>
            </a:custGeom>
            <a:solidFill>
              <a:srgbClr val="FFFFFF"/>
            </a:solidFill>
            <a:ln w="19050" cap="rnd">
              <a:solidFill>
                <a:srgbClr val="F8DF8C"/>
              </a:solidFill>
              <a:prstDash val="solid"/>
              <a:round/>
            </a:ln>
          </p:spPr>
        </p:sp>
        <p:sp>
          <p:nvSpPr>
            <p:cNvPr id="29" name="TextBox 29"/>
            <p:cNvSpPr txBox="1"/>
            <p:nvPr/>
          </p:nvSpPr>
          <p:spPr>
            <a:xfrm>
              <a:off x="0" y="-57150"/>
              <a:ext cx="910553" cy="527433"/>
            </a:xfrm>
            <a:prstGeom prst="rect">
              <a:avLst/>
            </a:prstGeom>
          </p:spPr>
          <p:txBody>
            <a:bodyPr lIns="44591" tIns="44591" rIns="44591" bIns="44591" rtlCol="0" anchor="ctr"/>
            <a:lstStyle/>
            <a:p>
              <a:pPr algn="ctr">
                <a:lnSpc>
                  <a:spcPts val="4059"/>
                </a:lnSpc>
              </a:pPr>
              <a:endParaRPr/>
            </a:p>
          </p:txBody>
        </p:sp>
      </p:grpSp>
      <p:sp>
        <p:nvSpPr>
          <p:cNvPr id="30" name="TextBox 30"/>
          <p:cNvSpPr txBox="1"/>
          <p:nvPr/>
        </p:nvSpPr>
        <p:spPr>
          <a:xfrm>
            <a:off x="3794202" y="3543928"/>
            <a:ext cx="3614785" cy="748334"/>
          </a:xfrm>
          <a:prstGeom prst="rect">
            <a:avLst/>
          </a:prstGeom>
        </p:spPr>
        <p:txBody>
          <a:bodyPr lIns="0" tIns="0" rIns="0" bIns="0" rtlCol="0" anchor="t">
            <a:spAutoFit/>
          </a:bodyPr>
          <a:lstStyle/>
          <a:p>
            <a:pPr algn="ctr">
              <a:lnSpc>
                <a:spcPts val="2949"/>
              </a:lnSpc>
            </a:pPr>
            <a:r>
              <a:rPr lang="en-US" sz="2457" spc="122">
                <a:solidFill>
                  <a:srgbClr val="404040"/>
                </a:solidFill>
                <a:latin typeface="Merriweather Bold"/>
              </a:rPr>
              <a:t>WHAT IS </a:t>
            </a:r>
          </a:p>
          <a:p>
            <a:pPr algn="ctr">
              <a:lnSpc>
                <a:spcPts val="2949"/>
              </a:lnSpc>
            </a:pPr>
            <a:r>
              <a:rPr lang="en-US" sz="2457" spc="122">
                <a:solidFill>
                  <a:srgbClr val="404040"/>
                </a:solidFill>
                <a:latin typeface="Merriweather Bold"/>
              </a:rPr>
              <a:t>AWS EC2?</a:t>
            </a:r>
          </a:p>
        </p:txBody>
      </p:sp>
      <p:grpSp>
        <p:nvGrpSpPr>
          <p:cNvPr id="31" name="Group 31"/>
          <p:cNvGrpSpPr/>
          <p:nvPr/>
        </p:nvGrpSpPr>
        <p:grpSpPr>
          <a:xfrm>
            <a:off x="9192596" y="3224607"/>
            <a:ext cx="4642192" cy="2474820"/>
            <a:chOff x="0" y="0"/>
            <a:chExt cx="6189589" cy="3299760"/>
          </a:xfrm>
        </p:grpSpPr>
        <p:grpSp>
          <p:nvGrpSpPr>
            <p:cNvPr id="32" name="Group 32"/>
            <p:cNvGrpSpPr/>
            <p:nvPr/>
          </p:nvGrpSpPr>
          <p:grpSpPr>
            <a:xfrm>
              <a:off x="151293" y="181094"/>
              <a:ext cx="6038296" cy="3118666"/>
              <a:chOff x="0" y="0"/>
              <a:chExt cx="910553" cy="470283"/>
            </a:xfrm>
          </p:grpSpPr>
          <p:sp>
            <p:nvSpPr>
              <p:cNvPr id="33" name="Freeform 33"/>
              <p:cNvSpPr/>
              <p:nvPr/>
            </p:nvSpPr>
            <p:spPr>
              <a:xfrm>
                <a:off x="0" y="0"/>
                <a:ext cx="910553" cy="470283"/>
              </a:xfrm>
              <a:custGeom>
                <a:avLst/>
                <a:gdLst/>
                <a:ahLst/>
                <a:cxnLst/>
                <a:rect l="l" t="t" r="r" b="b"/>
                <a:pathLst>
                  <a:path w="910553" h="470283">
                    <a:moveTo>
                      <a:pt x="48702" y="0"/>
                    </a:moveTo>
                    <a:lnTo>
                      <a:pt x="861851" y="0"/>
                    </a:lnTo>
                    <a:cubicBezTo>
                      <a:pt x="888748" y="0"/>
                      <a:pt x="910553" y="21804"/>
                      <a:pt x="910553" y="48702"/>
                    </a:cubicBezTo>
                    <a:lnTo>
                      <a:pt x="910553" y="421582"/>
                    </a:lnTo>
                    <a:cubicBezTo>
                      <a:pt x="910553" y="448479"/>
                      <a:pt x="888748" y="470283"/>
                      <a:pt x="861851" y="470283"/>
                    </a:cubicBezTo>
                    <a:lnTo>
                      <a:pt x="48702" y="470283"/>
                    </a:lnTo>
                    <a:cubicBezTo>
                      <a:pt x="35785" y="470283"/>
                      <a:pt x="23398" y="465152"/>
                      <a:pt x="14264" y="456019"/>
                    </a:cubicBezTo>
                    <a:cubicBezTo>
                      <a:pt x="5131" y="446886"/>
                      <a:pt x="0" y="434498"/>
                      <a:pt x="0" y="421582"/>
                    </a:cubicBezTo>
                    <a:lnTo>
                      <a:pt x="0" y="48702"/>
                    </a:lnTo>
                    <a:cubicBezTo>
                      <a:pt x="0" y="35785"/>
                      <a:pt x="5131" y="23398"/>
                      <a:pt x="14264" y="14264"/>
                    </a:cubicBezTo>
                    <a:cubicBezTo>
                      <a:pt x="23398" y="5131"/>
                      <a:pt x="35785" y="0"/>
                      <a:pt x="48702" y="0"/>
                    </a:cubicBezTo>
                    <a:close/>
                  </a:path>
                </a:pathLst>
              </a:custGeom>
              <a:solidFill>
                <a:srgbClr val="404040"/>
              </a:solidFill>
              <a:ln cap="rnd">
                <a:noFill/>
                <a:prstDash val="solid"/>
                <a:round/>
              </a:ln>
            </p:spPr>
          </p:sp>
          <p:sp>
            <p:nvSpPr>
              <p:cNvPr id="34" name="TextBox 34"/>
              <p:cNvSpPr txBox="1"/>
              <p:nvPr/>
            </p:nvSpPr>
            <p:spPr>
              <a:xfrm>
                <a:off x="0" y="-57150"/>
                <a:ext cx="910553" cy="527433"/>
              </a:xfrm>
              <a:prstGeom prst="rect">
                <a:avLst/>
              </a:prstGeom>
            </p:spPr>
            <p:txBody>
              <a:bodyPr lIns="47676" tIns="47676" rIns="47676" bIns="47676" rtlCol="0" anchor="ctr"/>
              <a:lstStyle/>
              <a:p>
                <a:pPr algn="ctr">
                  <a:lnSpc>
                    <a:spcPts val="4060"/>
                  </a:lnSpc>
                </a:pPr>
                <a:endParaRPr/>
              </a:p>
            </p:txBody>
          </p:sp>
        </p:grpSp>
        <p:grpSp>
          <p:nvGrpSpPr>
            <p:cNvPr id="35" name="Group 35"/>
            <p:cNvGrpSpPr/>
            <p:nvPr/>
          </p:nvGrpSpPr>
          <p:grpSpPr>
            <a:xfrm>
              <a:off x="0" y="0"/>
              <a:ext cx="6038296" cy="3118666"/>
              <a:chOff x="0" y="0"/>
              <a:chExt cx="910553" cy="470283"/>
            </a:xfrm>
          </p:grpSpPr>
          <p:sp>
            <p:nvSpPr>
              <p:cNvPr id="36" name="Freeform 36"/>
              <p:cNvSpPr/>
              <p:nvPr/>
            </p:nvSpPr>
            <p:spPr>
              <a:xfrm>
                <a:off x="0" y="0"/>
                <a:ext cx="910553" cy="470283"/>
              </a:xfrm>
              <a:custGeom>
                <a:avLst/>
                <a:gdLst/>
                <a:ahLst/>
                <a:cxnLst/>
                <a:rect l="l" t="t" r="r" b="b"/>
                <a:pathLst>
                  <a:path w="910553" h="470283">
                    <a:moveTo>
                      <a:pt x="48702" y="0"/>
                    </a:moveTo>
                    <a:lnTo>
                      <a:pt x="861851" y="0"/>
                    </a:lnTo>
                    <a:cubicBezTo>
                      <a:pt x="888748" y="0"/>
                      <a:pt x="910553" y="21804"/>
                      <a:pt x="910553" y="48702"/>
                    </a:cubicBezTo>
                    <a:lnTo>
                      <a:pt x="910553" y="421582"/>
                    </a:lnTo>
                    <a:cubicBezTo>
                      <a:pt x="910553" y="448479"/>
                      <a:pt x="888748" y="470283"/>
                      <a:pt x="861851" y="470283"/>
                    </a:cubicBezTo>
                    <a:lnTo>
                      <a:pt x="48702" y="470283"/>
                    </a:lnTo>
                    <a:cubicBezTo>
                      <a:pt x="35785" y="470283"/>
                      <a:pt x="23398" y="465152"/>
                      <a:pt x="14264" y="456019"/>
                    </a:cubicBezTo>
                    <a:cubicBezTo>
                      <a:pt x="5131" y="446886"/>
                      <a:pt x="0" y="434498"/>
                      <a:pt x="0" y="421582"/>
                    </a:cubicBezTo>
                    <a:lnTo>
                      <a:pt x="0" y="48702"/>
                    </a:lnTo>
                    <a:cubicBezTo>
                      <a:pt x="0" y="35785"/>
                      <a:pt x="5131" y="23398"/>
                      <a:pt x="14264" y="14264"/>
                    </a:cubicBezTo>
                    <a:cubicBezTo>
                      <a:pt x="23398" y="5131"/>
                      <a:pt x="35785" y="0"/>
                      <a:pt x="48702" y="0"/>
                    </a:cubicBezTo>
                    <a:close/>
                  </a:path>
                </a:pathLst>
              </a:custGeom>
              <a:solidFill>
                <a:srgbClr val="FFFFFF"/>
              </a:solidFill>
              <a:ln w="19050" cap="rnd">
                <a:solidFill>
                  <a:srgbClr val="F8DF8C"/>
                </a:solidFill>
                <a:prstDash val="solid"/>
                <a:round/>
              </a:ln>
            </p:spPr>
          </p:sp>
          <p:sp>
            <p:nvSpPr>
              <p:cNvPr id="37" name="TextBox 37"/>
              <p:cNvSpPr txBox="1"/>
              <p:nvPr/>
            </p:nvSpPr>
            <p:spPr>
              <a:xfrm>
                <a:off x="0" y="-57150"/>
                <a:ext cx="910553" cy="527433"/>
              </a:xfrm>
              <a:prstGeom prst="rect">
                <a:avLst/>
              </a:prstGeom>
            </p:spPr>
            <p:txBody>
              <a:bodyPr lIns="47676" tIns="47676" rIns="47676" bIns="47676" rtlCol="0" anchor="ctr"/>
              <a:lstStyle/>
              <a:p>
                <a:pPr algn="ctr">
                  <a:lnSpc>
                    <a:spcPts val="4060"/>
                  </a:lnSpc>
                </a:pPr>
                <a:endParaRPr/>
              </a:p>
            </p:txBody>
          </p:sp>
        </p:grpSp>
        <p:sp>
          <p:nvSpPr>
            <p:cNvPr id="38" name="TextBox 38"/>
            <p:cNvSpPr txBox="1"/>
            <p:nvPr/>
          </p:nvSpPr>
          <p:spPr>
            <a:xfrm>
              <a:off x="572400" y="1052807"/>
              <a:ext cx="4893496" cy="1013052"/>
            </a:xfrm>
            <a:prstGeom prst="rect">
              <a:avLst/>
            </a:prstGeom>
          </p:spPr>
          <p:txBody>
            <a:bodyPr lIns="0" tIns="0" rIns="0" bIns="0" rtlCol="0" anchor="t">
              <a:spAutoFit/>
            </a:bodyPr>
            <a:lstStyle/>
            <a:p>
              <a:pPr algn="ctr">
                <a:lnSpc>
                  <a:spcPts val="2994"/>
                </a:lnSpc>
              </a:pPr>
              <a:r>
                <a:rPr lang="en-US" sz="2495" spc="124">
                  <a:solidFill>
                    <a:srgbClr val="404040"/>
                  </a:solidFill>
                  <a:latin typeface="Merriweather Bold"/>
                </a:rPr>
                <a:t>WHAT IS AN INSTANCE?</a:t>
              </a:r>
            </a:p>
          </p:txBody>
        </p:sp>
      </p:grpSp>
      <p:grpSp>
        <p:nvGrpSpPr>
          <p:cNvPr id="39" name="Group 39"/>
          <p:cNvGrpSpPr/>
          <p:nvPr/>
        </p:nvGrpSpPr>
        <p:grpSpPr>
          <a:xfrm>
            <a:off x="4020090" y="5699427"/>
            <a:ext cx="4572199" cy="2437506"/>
            <a:chOff x="0" y="0"/>
            <a:chExt cx="6096265" cy="3250008"/>
          </a:xfrm>
        </p:grpSpPr>
        <p:grpSp>
          <p:nvGrpSpPr>
            <p:cNvPr id="40" name="Group 40"/>
            <p:cNvGrpSpPr/>
            <p:nvPr/>
          </p:nvGrpSpPr>
          <p:grpSpPr>
            <a:xfrm>
              <a:off x="149012" y="178364"/>
              <a:ext cx="5947253" cy="3071644"/>
              <a:chOff x="0" y="0"/>
              <a:chExt cx="910553" cy="470283"/>
            </a:xfrm>
          </p:grpSpPr>
          <p:sp>
            <p:nvSpPr>
              <p:cNvPr id="41" name="Freeform 41"/>
              <p:cNvSpPr/>
              <p:nvPr/>
            </p:nvSpPr>
            <p:spPr>
              <a:xfrm>
                <a:off x="0" y="0"/>
                <a:ext cx="910553" cy="470283"/>
              </a:xfrm>
              <a:custGeom>
                <a:avLst/>
                <a:gdLst/>
                <a:ahLst/>
                <a:cxnLst/>
                <a:rect l="l" t="t" r="r" b="b"/>
                <a:pathLst>
                  <a:path w="910553" h="470283">
                    <a:moveTo>
                      <a:pt x="48702" y="0"/>
                    </a:moveTo>
                    <a:lnTo>
                      <a:pt x="861851" y="0"/>
                    </a:lnTo>
                    <a:cubicBezTo>
                      <a:pt x="888748" y="0"/>
                      <a:pt x="910553" y="21804"/>
                      <a:pt x="910553" y="48702"/>
                    </a:cubicBezTo>
                    <a:lnTo>
                      <a:pt x="910553" y="421582"/>
                    </a:lnTo>
                    <a:cubicBezTo>
                      <a:pt x="910553" y="448479"/>
                      <a:pt x="888748" y="470283"/>
                      <a:pt x="861851" y="470283"/>
                    </a:cubicBezTo>
                    <a:lnTo>
                      <a:pt x="48702" y="470283"/>
                    </a:lnTo>
                    <a:cubicBezTo>
                      <a:pt x="35785" y="470283"/>
                      <a:pt x="23398" y="465152"/>
                      <a:pt x="14264" y="456019"/>
                    </a:cubicBezTo>
                    <a:cubicBezTo>
                      <a:pt x="5131" y="446886"/>
                      <a:pt x="0" y="434498"/>
                      <a:pt x="0" y="421582"/>
                    </a:cubicBezTo>
                    <a:lnTo>
                      <a:pt x="0" y="48702"/>
                    </a:lnTo>
                    <a:cubicBezTo>
                      <a:pt x="0" y="35785"/>
                      <a:pt x="5131" y="23398"/>
                      <a:pt x="14264" y="14264"/>
                    </a:cubicBezTo>
                    <a:cubicBezTo>
                      <a:pt x="23398" y="5131"/>
                      <a:pt x="35785" y="0"/>
                      <a:pt x="48702" y="0"/>
                    </a:cubicBezTo>
                    <a:close/>
                  </a:path>
                </a:pathLst>
              </a:custGeom>
              <a:solidFill>
                <a:srgbClr val="404040"/>
              </a:solidFill>
              <a:ln cap="rnd">
                <a:noFill/>
                <a:prstDash val="solid"/>
                <a:round/>
              </a:ln>
            </p:spPr>
          </p:sp>
          <p:sp>
            <p:nvSpPr>
              <p:cNvPr id="42" name="TextBox 42"/>
              <p:cNvSpPr txBox="1"/>
              <p:nvPr/>
            </p:nvSpPr>
            <p:spPr>
              <a:xfrm>
                <a:off x="0" y="-57150"/>
                <a:ext cx="910553" cy="527433"/>
              </a:xfrm>
              <a:prstGeom prst="rect">
                <a:avLst/>
              </a:prstGeom>
            </p:spPr>
            <p:txBody>
              <a:bodyPr lIns="47676" tIns="47676" rIns="47676" bIns="47676" rtlCol="0" anchor="ctr"/>
              <a:lstStyle/>
              <a:p>
                <a:pPr algn="ctr">
                  <a:lnSpc>
                    <a:spcPts val="4059"/>
                  </a:lnSpc>
                </a:pPr>
                <a:endParaRPr/>
              </a:p>
            </p:txBody>
          </p:sp>
        </p:grpSp>
        <p:grpSp>
          <p:nvGrpSpPr>
            <p:cNvPr id="43" name="Group 43"/>
            <p:cNvGrpSpPr/>
            <p:nvPr/>
          </p:nvGrpSpPr>
          <p:grpSpPr>
            <a:xfrm>
              <a:off x="0" y="0"/>
              <a:ext cx="5947253" cy="3071644"/>
              <a:chOff x="0" y="0"/>
              <a:chExt cx="910553" cy="470283"/>
            </a:xfrm>
          </p:grpSpPr>
          <p:sp>
            <p:nvSpPr>
              <p:cNvPr id="44" name="Freeform 44"/>
              <p:cNvSpPr/>
              <p:nvPr/>
            </p:nvSpPr>
            <p:spPr>
              <a:xfrm>
                <a:off x="0" y="0"/>
                <a:ext cx="910553" cy="470283"/>
              </a:xfrm>
              <a:custGeom>
                <a:avLst/>
                <a:gdLst/>
                <a:ahLst/>
                <a:cxnLst/>
                <a:rect l="l" t="t" r="r" b="b"/>
                <a:pathLst>
                  <a:path w="910553" h="470283">
                    <a:moveTo>
                      <a:pt x="48702" y="0"/>
                    </a:moveTo>
                    <a:lnTo>
                      <a:pt x="861851" y="0"/>
                    </a:lnTo>
                    <a:cubicBezTo>
                      <a:pt x="888748" y="0"/>
                      <a:pt x="910553" y="21804"/>
                      <a:pt x="910553" y="48702"/>
                    </a:cubicBezTo>
                    <a:lnTo>
                      <a:pt x="910553" y="421582"/>
                    </a:lnTo>
                    <a:cubicBezTo>
                      <a:pt x="910553" y="448479"/>
                      <a:pt x="888748" y="470283"/>
                      <a:pt x="861851" y="470283"/>
                    </a:cubicBezTo>
                    <a:lnTo>
                      <a:pt x="48702" y="470283"/>
                    </a:lnTo>
                    <a:cubicBezTo>
                      <a:pt x="35785" y="470283"/>
                      <a:pt x="23398" y="465152"/>
                      <a:pt x="14264" y="456019"/>
                    </a:cubicBezTo>
                    <a:cubicBezTo>
                      <a:pt x="5131" y="446886"/>
                      <a:pt x="0" y="434498"/>
                      <a:pt x="0" y="421582"/>
                    </a:cubicBezTo>
                    <a:lnTo>
                      <a:pt x="0" y="48702"/>
                    </a:lnTo>
                    <a:cubicBezTo>
                      <a:pt x="0" y="35785"/>
                      <a:pt x="5131" y="23398"/>
                      <a:pt x="14264" y="14264"/>
                    </a:cubicBezTo>
                    <a:cubicBezTo>
                      <a:pt x="23398" y="5131"/>
                      <a:pt x="35785" y="0"/>
                      <a:pt x="48702" y="0"/>
                    </a:cubicBezTo>
                    <a:close/>
                  </a:path>
                </a:pathLst>
              </a:custGeom>
              <a:solidFill>
                <a:srgbClr val="FFFFFF"/>
              </a:solidFill>
              <a:ln w="19050" cap="rnd">
                <a:solidFill>
                  <a:srgbClr val="F8DF8C"/>
                </a:solidFill>
                <a:prstDash val="solid"/>
                <a:round/>
              </a:ln>
            </p:spPr>
          </p:sp>
          <p:sp>
            <p:nvSpPr>
              <p:cNvPr id="45" name="TextBox 45"/>
              <p:cNvSpPr txBox="1"/>
              <p:nvPr/>
            </p:nvSpPr>
            <p:spPr>
              <a:xfrm>
                <a:off x="0" y="-57150"/>
                <a:ext cx="910553" cy="527433"/>
              </a:xfrm>
              <a:prstGeom prst="rect">
                <a:avLst/>
              </a:prstGeom>
            </p:spPr>
            <p:txBody>
              <a:bodyPr lIns="47676" tIns="47676" rIns="47676" bIns="47676" rtlCol="0" anchor="ctr"/>
              <a:lstStyle/>
              <a:p>
                <a:pPr algn="ctr">
                  <a:lnSpc>
                    <a:spcPts val="4059"/>
                  </a:lnSpc>
                </a:pPr>
                <a:endParaRPr/>
              </a:p>
            </p:txBody>
          </p:sp>
        </p:grpSp>
        <p:sp>
          <p:nvSpPr>
            <p:cNvPr id="46" name="TextBox 46"/>
            <p:cNvSpPr txBox="1"/>
            <p:nvPr/>
          </p:nvSpPr>
          <p:spPr>
            <a:xfrm>
              <a:off x="563770" y="1036933"/>
              <a:ext cx="4819714" cy="997778"/>
            </a:xfrm>
            <a:prstGeom prst="rect">
              <a:avLst/>
            </a:prstGeom>
          </p:spPr>
          <p:txBody>
            <a:bodyPr lIns="0" tIns="0" rIns="0" bIns="0" rtlCol="0" anchor="t">
              <a:spAutoFit/>
            </a:bodyPr>
            <a:lstStyle/>
            <a:p>
              <a:pPr algn="ctr">
                <a:lnSpc>
                  <a:spcPts val="2949"/>
                </a:lnSpc>
              </a:pPr>
              <a:r>
                <a:rPr lang="en-US" sz="2457" spc="122" dirty="0">
                  <a:solidFill>
                    <a:srgbClr val="404040"/>
                  </a:solidFill>
                  <a:latin typeface="Merriweather Bold"/>
                </a:rPr>
                <a:t>HOW EC2        WORKS?</a:t>
              </a:r>
            </a:p>
          </p:txBody>
        </p:sp>
      </p:grpSp>
      <p:grpSp>
        <p:nvGrpSpPr>
          <p:cNvPr id="47" name="Group 47"/>
          <p:cNvGrpSpPr/>
          <p:nvPr/>
        </p:nvGrpSpPr>
        <p:grpSpPr>
          <a:xfrm>
            <a:off x="9701066" y="6146201"/>
            <a:ext cx="4590058" cy="2447027"/>
            <a:chOff x="0" y="0"/>
            <a:chExt cx="6120078" cy="3262703"/>
          </a:xfrm>
        </p:grpSpPr>
        <p:grpSp>
          <p:nvGrpSpPr>
            <p:cNvPr id="48" name="Group 48"/>
            <p:cNvGrpSpPr/>
            <p:nvPr/>
          </p:nvGrpSpPr>
          <p:grpSpPr>
            <a:xfrm>
              <a:off x="149594" y="179061"/>
              <a:ext cx="5970484" cy="3083642"/>
              <a:chOff x="0" y="0"/>
              <a:chExt cx="910553" cy="470283"/>
            </a:xfrm>
          </p:grpSpPr>
          <p:sp>
            <p:nvSpPr>
              <p:cNvPr id="49" name="Freeform 49"/>
              <p:cNvSpPr/>
              <p:nvPr/>
            </p:nvSpPr>
            <p:spPr>
              <a:xfrm>
                <a:off x="0" y="0"/>
                <a:ext cx="910553" cy="470283"/>
              </a:xfrm>
              <a:custGeom>
                <a:avLst/>
                <a:gdLst/>
                <a:ahLst/>
                <a:cxnLst/>
                <a:rect l="l" t="t" r="r" b="b"/>
                <a:pathLst>
                  <a:path w="910553" h="470283">
                    <a:moveTo>
                      <a:pt x="48702" y="0"/>
                    </a:moveTo>
                    <a:lnTo>
                      <a:pt x="861851" y="0"/>
                    </a:lnTo>
                    <a:cubicBezTo>
                      <a:pt x="888748" y="0"/>
                      <a:pt x="910553" y="21804"/>
                      <a:pt x="910553" y="48702"/>
                    </a:cubicBezTo>
                    <a:lnTo>
                      <a:pt x="910553" y="421582"/>
                    </a:lnTo>
                    <a:cubicBezTo>
                      <a:pt x="910553" y="448479"/>
                      <a:pt x="888748" y="470283"/>
                      <a:pt x="861851" y="470283"/>
                    </a:cubicBezTo>
                    <a:lnTo>
                      <a:pt x="48702" y="470283"/>
                    </a:lnTo>
                    <a:cubicBezTo>
                      <a:pt x="35785" y="470283"/>
                      <a:pt x="23398" y="465152"/>
                      <a:pt x="14264" y="456019"/>
                    </a:cubicBezTo>
                    <a:cubicBezTo>
                      <a:pt x="5131" y="446886"/>
                      <a:pt x="0" y="434498"/>
                      <a:pt x="0" y="421582"/>
                    </a:cubicBezTo>
                    <a:lnTo>
                      <a:pt x="0" y="48702"/>
                    </a:lnTo>
                    <a:cubicBezTo>
                      <a:pt x="0" y="35785"/>
                      <a:pt x="5131" y="23398"/>
                      <a:pt x="14264" y="14264"/>
                    </a:cubicBezTo>
                    <a:cubicBezTo>
                      <a:pt x="23398" y="5131"/>
                      <a:pt x="35785" y="0"/>
                      <a:pt x="48702" y="0"/>
                    </a:cubicBezTo>
                    <a:close/>
                  </a:path>
                </a:pathLst>
              </a:custGeom>
              <a:solidFill>
                <a:srgbClr val="404040"/>
              </a:solidFill>
              <a:ln cap="rnd">
                <a:noFill/>
                <a:prstDash val="solid"/>
                <a:round/>
              </a:ln>
            </p:spPr>
          </p:sp>
          <p:sp>
            <p:nvSpPr>
              <p:cNvPr id="50" name="TextBox 50"/>
              <p:cNvSpPr txBox="1"/>
              <p:nvPr/>
            </p:nvSpPr>
            <p:spPr>
              <a:xfrm>
                <a:off x="0" y="-57150"/>
                <a:ext cx="910553" cy="527433"/>
              </a:xfrm>
              <a:prstGeom prst="rect">
                <a:avLst/>
              </a:prstGeom>
            </p:spPr>
            <p:txBody>
              <a:bodyPr lIns="47676" tIns="47676" rIns="47676" bIns="47676" rtlCol="0" anchor="ctr"/>
              <a:lstStyle/>
              <a:p>
                <a:pPr algn="ctr">
                  <a:lnSpc>
                    <a:spcPts val="4059"/>
                  </a:lnSpc>
                </a:pPr>
                <a:endParaRPr/>
              </a:p>
            </p:txBody>
          </p:sp>
        </p:grpSp>
        <p:grpSp>
          <p:nvGrpSpPr>
            <p:cNvPr id="51" name="Group 51"/>
            <p:cNvGrpSpPr/>
            <p:nvPr/>
          </p:nvGrpSpPr>
          <p:grpSpPr>
            <a:xfrm>
              <a:off x="0" y="0"/>
              <a:ext cx="5970484" cy="3083642"/>
              <a:chOff x="0" y="0"/>
              <a:chExt cx="910553" cy="470283"/>
            </a:xfrm>
          </p:grpSpPr>
          <p:sp>
            <p:nvSpPr>
              <p:cNvPr id="52" name="Freeform 52"/>
              <p:cNvSpPr/>
              <p:nvPr/>
            </p:nvSpPr>
            <p:spPr>
              <a:xfrm>
                <a:off x="0" y="0"/>
                <a:ext cx="910553" cy="470283"/>
              </a:xfrm>
              <a:custGeom>
                <a:avLst/>
                <a:gdLst/>
                <a:ahLst/>
                <a:cxnLst/>
                <a:rect l="l" t="t" r="r" b="b"/>
                <a:pathLst>
                  <a:path w="910553" h="470283">
                    <a:moveTo>
                      <a:pt x="48702" y="0"/>
                    </a:moveTo>
                    <a:lnTo>
                      <a:pt x="861851" y="0"/>
                    </a:lnTo>
                    <a:cubicBezTo>
                      <a:pt x="888748" y="0"/>
                      <a:pt x="910553" y="21804"/>
                      <a:pt x="910553" y="48702"/>
                    </a:cubicBezTo>
                    <a:lnTo>
                      <a:pt x="910553" y="421582"/>
                    </a:lnTo>
                    <a:cubicBezTo>
                      <a:pt x="910553" y="448479"/>
                      <a:pt x="888748" y="470283"/>
                      <a:pt x="861851" y="470283"/>
                    </a:cubicBezTo>
                    <a:lnTo>
                      <a:pt x="48702" y="470283"/>
                    </a:lnTo>
                    <a:cubicBezTo>
                      <a:pt x="35785" y="470283"/>
                      <a:pt x="23398" y="465152"/>
                      <a:pt x="14264" y="456019"/>
                    </a:cubicBezTo>
                    <a:cubicBezTo>
                      <a:pt x="5131" y="446886"/>
                      <a:pt x="0" y="434498"/>
                      <a:pt x="0" y="421582"/>
                    </a:cubicBezTo>
                    <a:lnTo>
                      <a:pt x="0" y="48702"/>
                    </a:lnTo>
                    <a:cubicBezTo>
                      <a:pt x="0" y="35785"/>
                      <a:pt x="5131" y="23398"/>
                      <a:pt x="14264" y="14264"/>
                    </a:cubicBezTo>
                    <a:cubicBezTo>
                      <a:pt x="23398" y="5131"/>
                      <a:pt x="35785" y="0"/>
                      <a:pt x="48702" y="0"/>
                    </a:cubicBezTo>
                    <a:close/>
                  </a:path>
                </a:pathLst>
              </a:custGeom>
              <a:solidFill>
                <a:srgbClr val="FFFFFF"/>
              </a:solidFill>
              <a:ln w="19050" cap="rnd">
                <a:solidFill>
                  <a:srgbClr val="F8DF8C"/>
                </a:solidFill>
                <a:prstDash val="solid"/>
                <a:round/>
              </a:ln>
            </p:spPr>
          </p:sp>
          <p:sp>
            <p:nvSpPr>
              <p:cNvPr id="53" name="TextBox 53"/>
              <p:cNvSpPr txBox="1"/>
              <p:nvPr/>
            </p:nvSpPr>
            <p:spPr>
              <a:xfrm>
                <a:off x="0" y="-57150"/>
                <a:ext cx="910553" cy="527433"/>
              </a:xfrm>
              <a:prstGeom prst="rect">
                <a:avLst/>
              </a:prstGeom>
            </p:spPr>
            <p:txBody>
              <a:bodyPr lIns="47676" tIns="47676" rIns="47676" bIns="47676" rtlCol="0" anchor="ctr"/>
              <a:lstStyle/>
              <a:p>
                <a:pPr algn="ctr">
                  <a:lnSpc>
                    <a:spcPts val="4059"/>
                  </a:lnSpc>
                </a:pPr>
                <a:endParaRPr/>
              </a:p>
            </p:txBody>
          </p:sp>
        </p:grpSp>
        <p:sp>
          <p:nvSpPr>
            <p:cNvPr id="54" name="TextBox 54"/>
            <p:cNvSpPr txBox="1"/>
            <p:nvPr/>
          </p:nvSpPr>
          <p:spPr>
            <a:xfrm>
              <a:off x="565972" y="1040983"/>
              <a:ext cx="4838540" cy="1001676"/>
            </a:xfrm>
            <a:prstGeom prst="rect">
              <a:avLst/>
            </a:prstGeom>
          </p:spPr>
          <p:txBody>
            <a:bodyPr lIns="0" tIns="0" rIns="0" bIns="0" rtlCol="0" anchor="t">
              <a:spAutoFit/>
            </a:bodyPr>
            <a:lstStyle/>
            <a:p>
              <a:pPr algn="ctr">
                <a:lnSpc>
                  <a:spcPts val="2960"/>
                </a:lnSpc>
              </a:pPr>
              <a:r>
                <a:rPr lang="en-US" sz="2467" spc="123" dirty="0">
                  <a:solidFill>
                    <a:srgbClr val="404040"/>
                  </a:solidFill>
                  <a:latin typeface="Merriweather Bold"/>
                </a:rPr>
                <a:t>BENEFITS OF AMAZON EC2</a:t>
              </a:r>
            </a:p>
          </p:txBody>
        </p:sp>
      </p:grpSp>
      <mc:AlternateContent xmlns:mc="http://schemas.openxmlformats.org/markup-compatibility/2006" xmlns:psez="http://schemas.microsoft.com/office/powerpoint/2016/sectionzoom">
        <mc:Choice Requires="psez">
          <p:graphicFrame>
            <p:nvGraphicFramePr>
              <p:cNvPr id="56" name="Section Zoom 55">
                <a:extLst>
                  <a:ext uri="{FF2B5EF4-FFF2-40B4-BE49-F238E27FC236}">
                    <a16:creationId xmlns:a16="http://schemas.microsoft.com/office/drawing/2014/main" id="{C280F0CA-0815-3F21-4CB5-13E632F31E5B}"/>
                  </a:ext>
                </a:extLst>
              </p:cNvPr>
              <p:cNvGraphicFramePr>
                <a:graphicFrameLocks noChangeAspect="1"/>
              </p:cNvGraphicFramePr>
              <p:nvPr>
                <p:extLst>
                  <p:ext uri="{D42A27DB-BD31-4B8C-83A1-F6EECF244321}">
                    <p14:modId xmlns:p14="http://schemas.microsoft.com/office/powerpoint/2010/main" val="2684839663"/>
                  </p:ext>
                </p:extLst>
              </p:nvPr>
            </p:nvGraphicFramePr>
            <p:xfrm>
              <a:off x="3277902" y="2432288"/>
              <a:ext cx="4599195" cy="2665656"/>
            </p:xfrm>
            <a:graphic>
              <a:graphicData uri="http://schemas.microsoft.com/office/powerpoint/2016/sectionzoom">
                <psez:sectionZm>
                  <psez:sectionZmObj sectionId="{90A8D727-C4F7-4088-AA5C-051B722D2F5C}">
                    <psez:zmPr id="{142E0454-9F46-4549-9F66-88A14E1EC929}"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4599195" cy="2665656"/>
                        </a:xfrm>
                        <a:prstGeom prst="rect">
                          <a:avLst/>
                        </a:prstGeom>
                        <a:ln w="3175">
                          <a:noFill/>
                        </a:ln>
                      </p166:spPr>
                    </psez:zmPr>
                  </psez:sectionZmObj>
                </psez:sectionZm>
              </a:graphicData>
            </a:graphic>
          </p:graphicFrame>
        </mc:Choice>
        <mc:Fallback xmlns="">
          <p:pic>
            <p:nvPicPr>
              <p:cNvPr id="56" name="Section Zoom 55">
                <a:hlinkClick r:id="rId7" action="ppaction://hlinksldjump"/>
                <a:extLst>
                  <a:ext uri="{FF2B5EF4-FFF2-40B4-BE49-F238E27FC236}">
                    <a16:creationId xmlns:a16="http://schemas.microsoft.com/office/drawing/2014/main" id="{C280F0CA-0815-3F21-4CB5-13E632F31E5B}"/>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277902" y="2432288"/>
                <a:ext cx="4599195" cy="2665656"/>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64" name="Section Zoom 63">
                <a:extLst>
                  <a:ext uri="{FF2B5EF4-FFF2-40B4-BE49-F238E27FC236}">
                    <a16:creationId xmlns:a16="http://schemas.microsoft.com/office/drawing/2014/main" id="{D66E4C9F-2083-5E1C-ECDF-52EA572DB40F}"/>
                  </a:ext>
                </a:extLst>
              </p:cNvPr>
              <p:cNvGraphicFramePr>
                <a:graphicFrameLocks noChangeAspect="1"/>
              </p:cNvGraphicFramePr>
              <p:nvPr>
                <p:extLst>
                  <p:ext uri="{D42A27DB-BD31-4B8C-83A1-F6EECF244321}">
                    <p14:modId xmlns:p14="http://schemas.microsoft.com/office/powerpoint/2010/main" val="2226567323"/>
                  </p:ext>
                </p:extLst>
              </p:nvPr>
            </p:nvGraphicFramePr>
            <p:xfrm>
              <a:off x="9144000" y="3200533"/>
              <a:ext cx="4572000" cy="2371801"/>
            </p:xfrm>
            <a:graphic>
              <a:graphicData uri="http://schemas.microsoft.com/office/powerpoint/2016/sectionzoom">
                <psez:sectionZm>
                  <psez:sectionZmObj sectionId="{088885FB-67EA-47FE-B8A9-A02EB9BA6ED3}">
                    <psez:zmPr id="{EF603B48-B4B5-49F3-817A-9F5F562949C8}"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4572000" cy="2371801"/>
                        </a:xfrm>
                        <a:prstGeom prst="rect">
                          <a:avLst/>
                        </a:prstGeom>
                        <a:ln w="3175">
                          <a:noFill/>
                        </a:ln>
                      </p166:spPr>
                    </psez:zmPr>
                  </psez:sectionZmObj>
                </psez:sectionZm>
              </a:graphicData>
            </a:graphic>
          </p:graphicFrame>
        </mc:Choice>
        <mc:Fallback xmlns="">
          <p:pic>
            <p:nvPicPr>
              <p:cNvPr id="64" name="Section Zoom 63">
                <a:hlinkClick r:id="rId10" action="ppaction://hlinksldjump"/>
                <a:extLst>
                  <a:ext uri="{FF2B5EF4-FFF2-40B4-BE49-F238E27FC236}">
                    <a16:creationId xmlns:a16="http://schemas.microsoft.com/office/drawing/2014/main" id="{D66E4C9F-2083-5E1C-ECDF-52EA572DB40F}"/>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9144000" y="3200533"/>
                <a:ext cx="4572000" cy="2371801"/>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66" name="Section Zoom 65">
                <a:extLst>
                  <a:ext uri="{FF2B5EF4-FFF2-40B4-BE49-F238E27FC236}">
                    <a16:creationId xmlns:a16="http://schemas.microsoft.com/office/drawing/2014/main" id="{DA329DD3-A6E0-3314-2423-EA6AD717DE51}"/>
                  </a:ext>
                </a:extLst>
              </p:cNvPr>
              <p:cNvGraphicFramePr>
                <a:graphicFrameLocks noChangeAspect="1"/>
              </p:cNvGraphicFramePr>
              <p:nvPr>
                <p:extLst>
                  <p:ext uri="{D42A27DB-BD31-4B8C-83A1-F6EECF244321}">
                    <p14:modId xmlns:p14="http://schemas.microsoft.com/office/powerpoint/2010/main" val="3876650199"/>
                  </p:ext>
                </p:extLst>
              </p:nvPr>
            </p:nvGraphicFramePr>
            <p:xfrm>
              <a:off x="3964310" y="5660100"/>
              <a:ext cx="4572000" cy="2369975"/>
            </p:xfrm>
            <a:graphic>
              <a:graphicData uri="http://schemas.microsoft.com/office/powerpoint/2016/sectionzoom">
                <psez:sectionZm>
                  <psez:sectionZmObj sectionId="{2E0DD1FB-8F18-4901-AB32-4A8A93BAE254}">
                    <psez:zmPr id="{C73C32A2-AE5F-4695-91CD-F90ACADC239A}"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4572000" cy="2369975"/>
                        </a:xfrm>
                        <a:prstGeom prst="rect">
                          <a:avLst/>
                        </a:prstGeom>
                        <a:ln w="3175">
                          <a:noFill/>
                        </a:ln>
                      </p166:spPr>
                    </psez:zmPr>
                  </psez:sectionZmObj>
                </psez:sectionZm>
              </a:graphicData>
            </a:graphic>
          </p:graphicFrame>
        </mc:Choice>
        <mc:Fallback xmlns="">
          <p:pic>
            <p:nvPicPr>
              <p:cNvPr id="66" name="Section Zoom 65">
                <a:hlinkClick r:id="rId13" action="ppaction://hlinksldjump"/>
                <a:extLst>
                  <a:ext uri="{FF2B5EF4-FFF2-40B4-BE49-F238E27FC236}">
                    <a16:creationId xmlns:a16="http://schemas.microsoft.com/office/drawing/2014/main" id="{DA329DD3-A6E0-3314-2423-EA6AD717DE51}"/>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3964310" y="5660100"/>
                <a:ext cx="4572000" cy="2369975"/>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68" name="Section Zoom 67">
                <a:extLst>
                  <a:ext uri="{FF2B5EF4-FFF2-40B4-BE49-F238E27FC236}">
                    <a16:creationId xmlns:a16="http://schemas.microsoft.com/office/drawing/2014/main" id="{31DBC80A-430B-2791-7493-EF131DFDBE1C}"/>
                  </a:ext>
                </a:extLst>
              </p:cNvPr>
              <p:cNvGraphicFramePr>
                <a:graphicFrameLocks noChangeAspect="1"/>
              </p:cNvGraphicFramePr>
              <p:nvPr>
                <p:extLst>
                  <p:ext uri="{D42A27DB-BD31-4B8C-83A1-F6EECF244321}">
                    <p14:modId xmlns:p14="http://schemas.microsoft.com/office/powerpoint/2010/main" val="2090688889"/>
                  </p:ext>
                </p:extLst>
              </p:nvPr>
            </p:nvGraphicFramePr>
            <p:xfrm>
              <a:off x="9631448" y="6094540"/>
              <a:ext cx="4572000" cy="2372731"/>
            </p:xfrm>
            <a:graphic>
              <a:graphicData uri="http://schemas.microsoft.com/office/powerpoint/2016/sectionzoom">
                <psez:sectionZm>
                  <psez:sectionZmObj sectionId="{1CDFD87F-4876-4CDB-8259-31EC17F983A4}">
                    <psez:zmPr id="{446FC477-2A3C-4D72-85DD-1BD35D848BAD}"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4572000" cy="2372731"/>
                        </a:xfrm>
                        <a:prstGeom prst="rect">
                          <a:avLst/>
                        </a:prstGeom>
                        <a:ln w="3175">
                          <a:noFill/>
                        </a:ln>
                      </p166:spPr>
                    </psez:zmPr>
                  </psez:sectionZmObj>
                </psez:sectionZm>
              </a:graphicData>
            </a:graphic>
          </p:graphicFrame>
        </mc:Choice>
        <mc:Fallback xmlns="">
          <p:pic>
            <p:nvPicPr>
              <p:cNvPr id="68" name="Section Zoom 67">
                <a:hlinkClick r:id="rId16" action="ppaction://hlinksldjump"/>
                <a:extLst>
                  <a:ext uri="{FF2B5EF4-FFF2-40B4-BE49-F238E27FC236}">
                    <a16:creationId xmlns:a16="http://schemas.microsoft.com/office/drawing/2014/main" id="{31DBC80A-430B-2791-7493-EF131DFDBE1C}"/>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9631448" y="6094540"/>
                <a:ext cx="4572000" cy="2372731"/>
              </a:xfrm>
              <a:prstGeom prst="rect">
                <a:avLst/>
              </a:prstGeom>
              <a:ln w="3175">
                <a:noFill/>
              </a:ln>
            </p:spPr>
          </p:pic>
        </mc:Fallback>
      </mc:AlternateContent>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5271" y="1132324"/>
            <a:ext cx="7151912" cy="3974297"/>
            <a:chOff x="0" y="0"/>
            <a:chExt cx="2084524" cy="1158364"/>
          </a:xfrm>
        </p:grpSpPr>
        <p:sp>
          <p:nvSpPr>
            <p:cNvPr id="3" name="Freeform 3"/>
            <p:cNvSpPr/>
            <p:nvPr/>
          </p:nvSpPr>
          <p:spPr>
            <a:xfrm>
              <a:off x="0" y="0"/>
              <a:ext cx="2084524" cy="1158364"/>
            </a:xfrm>
            <a:custGeom>
              <a:avLst/>
              <a:gdLst/>
              <a:ahLst/>
              <a:cxnLst/>
              <a:rect l="l" t="t" r="r" b="b"/>
              <a:pathLst>
                <a:path w="2084524" h="1158364">
                  <a:moveTo>
                    <a:pt x="30310" y="0"/>
                  </a:moveTo>
                  <a:lnTo>
                    <a:pt x="2054214" y="0"/>
                  </a:lnTo>
                  <a:cubicBezTo>
                    <a:pt x="2062253" y="0"/>
                    <a:pt x="2069962" y="3193"/>
                    <a:pt x="2075646" y="8878"/>
                  </a:cubicBezTo>
                  <a:cubicBezTo>
                    <a:pt x="2081330" y="14562"/>
                    <a:pt x="2084524" y="22271"/>
                    <a:pt x="2084524" y="30310"/>
                  </a:cubicBezTo>
                  <a:lnTo>
                    <a:pt x="2084524" y="1128054"/>
                  </a:lnTo>
                  <a:cubicBezTo>
                    <a:pt x="2084524" y="1144794"/>
                    <a:pt x="2070953" y="1158364"/>
                    <a:pt x="2054214" y="1158364"/>
                  </a:cubicBezTo>
                  <a:lnTo>
                    <a:pt x="30310" y="1158364"/>
                  </a:lnTo>
                  <a:cubicBezTo>
                    <a:pt x="22271" y="1158364"/>
                    <a:pt x="14562" y="1155171"/>
                    <a:pt x="8878" y="1149486"/>
                  </a:cubicBezTo>
                  <a:cubicBezTo>
                    <a:pt x="3193" y="1143802"/>
                    <a:pt x="0" y="1136093"/>
                    <a:pt x="0" y="1128054"/>
                  </a:cubicBezTo>
                  <a:lnTo>
                    <a:pt x="0" y="30310"/>
                  </a:lnTo>
                  <a:cubicBezTo>
                    <a:pt x="0" y="22271"/>
                    <a:pt x="3193" y="14562"/>
                    <a:pt x="8878" y="8878"/>
                  </a:cubicBezTo>
                  <a:cubicBezTo>
                    <a:pt x="14562" y="3193"/>
                    <a:pt x="22271" y="0"/>
                    <a:pt x="30310" y="0"/>
                  </a:cubicBezTo>
                  <a:close/>
                </a:path>
              </a:pathLst>
            </a:custGeom>
            <a:solidFill>
              <a:srgbClr val="826B3A">
                <a:alpha val="19608"/>
              </a:srgbClr>
            </a:solidFill>
            <a:ln cap="rnd">
              <a:noFill/>
              <a:prstDash val="solid"/>
              <a:round/>
            </a:ln>
          </p:spPr>
        </p:sp>
        <p:sp>
          <p:nvSpPr>
            <p:cNvPr id="4" name="TextBox 4"/>
            <p:cNvSpPr txBox="1"/>
            <p:nvPr/>
          </p:nvSpPr>
          <p:spPr>
            <a:xfrm>
              <a:off x="0" y="-38100"/>
              <a:ext cx="2084524" cy="1196464"/>
            </a:xfrm>
            <a:prstGeom prst="rect">
              <a:avLst/>
            </a:prstGeom>
          </p:spPr>
          <p:txBody>
            <a:bodyPr lIns="45747" tIns="45747" rIns="45747" bIns="45747" rtlCol="0" anchor="ctr"/>
            <a:lstStyle/>
            <a:p>
              <a:pPr marL="0" lvl="0" indent="0" algn="ctr">
                <a:lnSpc>
                  <a:spcPts val="2659"/>
                </a:lnSpc>
                <a:spcBef>
                  <a:spcPct val="0"/>
                </a:spcBef>
              </a:pPr>
              <a:endParaRPr/>
            </a:p>
          </p:txBody>
        </p:sp>
      </p:grpSp>
      <p:grpSp>
        <p:nvGrpSpPr>
          <p:cNvPr id="5" name="Group 5"/>
          <p:cNvGrpSpPr/>
          <p:nvPr/>
        </p:nvGrpSpPr>
        <p:grpSpPr>
          <a:xfrm>
            <a:off x="1512944" y="778864"/>
            <a:ext cx="15262113" cy="8479436"/>
            <a:chOff x="0" y="0"/>
            <a:chExt cx="4448354" cy="2471449"/>
          </a:xfrm>
        </p:grpSpPr>
        <p:sp>
          <p:nvSpPr>
            <p:cNvPr id="6" name="Freeform 6"/>
            <p:cNvSpPr/>
            <p:nvPr/>
          </p:nvSpPr>
          <p:spPr>
            <a:xfrm>
              <a:off x="0" y="0"/>
              <a:ext cx="4448354" cy="2471449"/>
            </a:xfrm>
            <a:custGeom>
              <a:avLst/>
              <a:gdLst/>
              <a:ahLst/>
              <a:cxnLst/>
              <a:rect l="l" t="t" r="r" b="b"/>
              <a:pathLst>
                <a:path w="4448354" h="2471449">
                  <a:moveTo>
                    <a:pt x="14203" y="0"/>
                  </a:moveTo>
                  <a:lnTo>
                    <a:pt x="4434150" y="0"/>
                  </a:lnTo>
                  <a:cubicBezTo>
                    <a:pt x="4441995" y="0"/>
                    <a:pt x="4448354" y="6359"/>
                    <a:pt x="4448354" y="14203"/>
                  </a:cubicBezTo>
                  <a:lnTo>
                    <a:pt x="4448354" y="2457245"/>
                  </a:lnTo>
                  <a:cubicBezTo>
                    <a:pt x="4448354" y="2461012"/>
                    <a:pt x="4446857" y="2464625"/>
                    <a:pt x="4444193" y="2467289"/>
                  </a:cubicBezTo>
                  <a:cubicBezTo>
                    <a:pt x="4441530" y="2469952"/>
                    <a:pt x="4437917" y="2471449"/>
                    <a:pt x="4434150" y="2471449"/>
                  </a:cubicBezTo>
                  <a:lnTo>
                    <a:pt x="14203" y="2471449"/>
                  </a:lnTo>
                  <a:cubicBezTo>
                    <a:pt x="10436" y="2471449"/>
                    <a:pt x="6824" y="2469952"/>
                    <a:pt x="4160" y="2467289"/>
                  </a:cubicBezTo>
                  <a:cubicBezTo>
                    <a:pt x="1496" y="2464625"/>
                    <a:pt x="0" y="2461012"/>
                    <a:pt x="0" y="2457245"/>
                  </a:cubicBezTo>
                  <a:lnTo>
                    <a:pt x="0" y="14203"/>
                  </a:lnTo>
                  <a:cubicBezTo>
                    <a:pt x="0" y="10436"/>
                    <a:pt x="1496" y="6824"/>
                    <a:pt x="4160" y="4160"/>
                  </a:cubicBezTo>
                  <a:cubicBezTo>
                    <a:pt x="6824" y="1496"/>
                    <a:pt x="10436" y="0"/>
                    <a:pt x="14203" y="0"/>
                  </a:cubicBezTo>
                  <a:close/>
                </a:path>
              </a:pathLst>
            </a:custGeom>
            <a:solidFill>
              <a:srgbClr val="FFFFFF"/>
            </a:solidFill>
            <a:ln w="19050" cap="rnd">
              <a:solidFill>
                <a:srgbClr val="000000"/>
              </a:solidFill>
              <a:prstDash val="solid"/>
              <a:round/>
            </a:ln>
          </p:spPr>
        </p:sp>
        <p:sp>
          <p:nvSpPr>
            <p:cNvPr id="7" name="TextBox 7"/>
            <p:cNvSpPr txBox="1"/>
            <p:nvPr/>
          </p:nvSpPr>
          <p:spPr>
            <a:xfrm>
              <a:off x="0" y="-38100"/>
              <a:ext cx="4448354" cy="2509549"/>
            </a:xfrm>
            <a:prstGeom prst="rect">
              <a:avLst/>
            </a:prstGeom>
          </p:spPr>
          <p:txBody>
            <a:bodyPr lIns="45747" tIns="45747" rIns="45747" bIns="45747" rtlCol="0" anchor="ctr"/>
            <a:lstStyle/>
            <a:p>
              <a:pPr algn="ctr">
                <a:lnSpc>
                  <a:spcPts val="2659"/>
                </a:lnSpc>
              </a:pPr>
              <a:endParaRPr/>
            </a:p>
          </p:txBody>
        </p:sp>
      </p:grpSp>
      <p:sp>
        <p:nvSpPr>
          <p:cNvPr id="8" name="AutoShape 8"/>
          <p:cNvSpPr/>
          <p:nvPr/>
        </p:nvSpPr>
        <p:spPr>
          <a:xfrm flipV="1">
            <a:off x="1512944" y="1755330"/>
            <a:ext cx="15237458" cy="0"/>
          </a:xfrm>
          <a:prstGeom prst="line">
            <a:avLst/>
          </a:prstGeom>
          <a:ln w="9525" cap="flat">
            <a:solidFill>
              <a:srgbClr val="000000"/>
            </a:solidFill>
            <a:prstDash val="solid"/>
            <a:headEnd type="none" w="sm" len="sm"/>
            <a:tailEnd type="none" w="sm" len="sm"/>
          </a:ln>
        </p:spPr>
      </p:sp>
      <p:grpSp>
        <p:nvGrpSpPr>
          <p:cNvPr id="9" name="Group 9"/>
          <p:cNvGrpSpPr/>
          <p:nvPr/>
        </p:nvGrpSpPr>
        <p:grpSpPr>
          <a:xfrm>
            <a:off x="1799226" y="983510"/>
            <a:ext cx="434966" cy="4349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45747" tIns="45747" rIns="45747" bIns="45747" rtlCol="0" anchor="ctr"/>
            <a:lstStyle/>
            <a:p>
              <a:pPr algn="ctr">
                <a:lnSpc>
                  <a:spcPts val="2659"/>
                </a:lnSpc>
              </a:pPr>
              <a:endParaRPr/>
            </a:p>
          </p:txBody>
        </p:sp>
      </p:grpSp>
      <p:sp>
        <p:nvSpPr>
          <p:cNvPr id="12" name="Freeform 12"/>
          <p:cNvSpPr/>
          <p:nvPr/>
        </p:nvSpPr>
        <p:spPr>
          <a:xfrm>
            <a:off x="16016539" y="1016177"/>
            <a:ext cx="369632" cy="369632"/>
          </a:xfrm>
          <a:custGeom>
            <a:avLst/>
            <a:gdLst/>
            <a:ahLst/>
            <a:cxnLst/>
            <a:rect l="l" t="t" r="r" b="b"/>
            <a:pathLst>
              <a:path w="369632" h="369632">
                <a:moveTo>
                  <a:pt x="0" y="0"/>
                </a:moveTo>
                <a:lnTo>
                  <a:pt x="369632" y="0"/>
                </a:lnTo>
                <a:lnTo>
                  <a:pt x="369632" y="369632"/>
                </a:lnTo>
                <a:lnTo>
                  <a:pt x="0" y="369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824764" y="1003819"/>
            <a:ext cx="7179607" cy="543290"/>
          </a:xfrm>
          <a:prstGeom prst="rect">
            <a:avLst/>
          </a:prstGeom>
        </p:spPr>
        <p:txBody>
          <a:bodyPr lIns="0" tIns="0" rIns="0" bIns="0" rtlCol="0" anchor="t">
            <a:spAutoFit/>
          </a:bodyPr>
          <a:lstStyle/>
          <a:p>
            <a:pPr algn="ctr">
              <a:lnSpc>
                <a:spcPts val="4370"/>
              </a:lnSpc>
            </a:pPr>
            <a:r>
              <a:rPr lang="en-US" sz="3121" spc="156" dirty="0">
                <a:solidFill>
                  <a:srgbClr val="000000"/>
                </a:solidFill>
                <a:latin typeface="Brasika"/>
              </a:rPr>
              <a:t>WHAT IS AWS EC2?</a:t>
            </a:r>
          </a:p>
        </p:txBody>
      </p:sp>
      <p:grpSp>
        <p:nvGrpSpPr>
          <p:cNvPr id="14" name="Group 14"/>
          <p:cNvGrpSpPr/>
          <p:nvPr/>
        </p:nvGrpSpPr>
        <p:grpSpPr>
          <a:xfrm>
            <a:off x="2335822" y="983510"/>
            <a:ext cx="434966" cy="4349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16" name="TextBox 16"/>
            <p:cNvSpPr txBox="1"/>
            <p:nvPr/>
          </p:nvSpPr>
          <p:spPr>
            <a:xfrm>
              <a:off x="76200" y="38100"/>
              <a:ext cx="660400" cy="698500"/>
            </a:xfrm>
            <a:prstGeom prst="rect">
              <a:avLst/>
            </a:prstGeom>
          </p:spPr>
          <p:txBody>
            <a:bodyPr lIns="45747" tIns="45747" rIns="45747" bIns="45747" rtlCol="0" anchor="ctr"/>
            <a:lstStyle/>
            <a:p>
              <a:pPr algn="ctr">
                <a:lnSpc>
                  <a:spcPts val="2659"/>
                </a:lnSpc>
              </a:pPr>
              <a:endParaRPr/>
            </a:p>
          </p:txBody>
        </p:sp>
      </p:grpSp>
      <p:sp>
        <p:nvSpPr>
          <p:cNvPr id="17" name="Freeform 17"/>
          <p:cNvSpPr/>
          <p:nvPr/>
        </p:nvSpPr>
        <p:spPr>
          <a:xfrm>
            <a:off x="7356648" y="4699049"/>
            <a:ext cx="9029523" cy="3595032"/>
          </a:xfrm>
          <a:custGeom>
            <a:avLst/>
            <a:gdLst/>
            <a:ahLst/>
            <a:cxnLst/>
            <a:rect l="l" t="t" r="r" b="b"/>
            <a:pathLst>
              <a:path w="8844707" h="3347381">
                <a:moveTo>
                  <a:pt x="0" y="0"/>
                </a:moveTo>
                <a:lnTo>
                  <a:pt x="8844707" y="0"/>
                </a:lnTo>
                <a:lnTo>
                  <a:pt x="8844707" y="3347382"/>
                </a:lnTo>
                <a:lnTo>
                  <a:pt x="0" y="3347382"/>
                </a:lnTo>
                <a:lnTo>
                  <a:pt x="0" y="0"/>
                </a:lnTo>
                <a:close/>
              </a:path>
            </a:pathLst>
          </a:custGeom>
          <a:blipFill>
            <a:blip r:embed="rId4"/>
            <a:stretch>
              <a:fillRect/>
            </a:stretch>
          </a:blipFill>
        </p:spPr>
      </p:sp>
      <p:sp>
        <p:nvSpPr>
          <p:cNvPr id="18" name="TextBox 18"/>
          <p:cNvSpPr txBox="1"/>
          <p:nvPr/>
        </p:nvSpPr>
        <p:spPr>
          <a:xfrm>
            <a:off x="1799226" y="2255938"/>
            <a:ext cx="14402129" cy="2238375"/>
          </a:xfrm>
          <a:prstGeom prst="rect">
            <a:avLst/>
          </a:prstGeom>
        </p:spPr>
        <p:txBody>
          <a:bodyPr lIns="0" tIns="0" rIns="0" bIns="0" rtlCol="0" anchor="t">
            <a:spAutoFit/>
          </a:bodyPr>
          <a:lstStyle/>
          <a:p>
            <a:pPr algn="l">
              <a:lnSpc>
                <a:spcPts val="3532"/>
              </a:lnSpc>
            </a:pPr>
            <a:r>
              <a:rPr lang="en-US" sz="2943" dirty="0">
                <a:solidFill>
                  <a:srgbClr val="000000"/>
                </a:solidFill>
                <a:latin typeface="Merriweather"/>
              </a:rPr>
              <a:t>AWS EC2 (Elastic Cloud Compute) is a web service offered by Amazon that provides resizable compute capacity in the </a:t>
            </a:r>
            <a:r>
              <a:rPr lang="en-US" sz="2943" u="sng" dirty="0">
                <a:solidFill>
                  <a:srgbClr val="000000"/>
                </a:solidFill>
                <a:latin typeface="Merriweather"/>
                <a:hlinkClick r:id="rId5" tooltip="https://www.sndkcorp.com/cloud-services/introduction-to-cloud-computing"/>
              </a:rPr>
              <a:t>AWS cloud</a:t>
            </a:r>
            <a:r>
              <a:rPr lang="en-US" sz="2943" dirty="0">
                <a:solidFill>
                  <a:srgbClr val="000000"/>
                </a:solidFill>
                <a:latin typeface="Merriweather"/>
              </a:rPr>
              <a:t>. It offers Infrastructure as a service (IaaS). It provides complete control of computing resources, which one can scale as per the requirement.</a:t>
            </a:r>
          </a:p>
          <a:p>
            <a:pPr algn="l">
              <a:lnSpc>
                <a:spcPts val="3532"/>
              </a:lnSpc>
            </a:pPr>
            <a:endParaRPr lang="en-US" sz="2943" dirty="0">
              <a:solidFill>
                <a:srgbClr val="000000"/>
              </a:solidFill>
              <a:latin typeface="Merriweather"/>
            </a:endParaRPr>
          </a:p>
        </p:txBody>
      </p:sp>
      <p:grpSp>
        <p:nvGrpSpPr>
          <p:cNvPr id="19" name="Group 19"/>
          <p:cNvGrpSpPr/>
          <p:nvPr/>
        </p:nvGrpSpPr>
        <p:grpSpPr>
          <a:xfrm>
            <a:off x="1525271" y="4952696"/>
            <a:ext cx="5374161" cy="3341385"/>
            <a:chOff x="0" y="0"/>
            <a:chExt cx="7165548" cy="4455180"/>
          </a:xfrm>
        </p:grpSpPr>
        <p:sp>
          <p:nvSpPr>
            <p:cNvPr id="20" name="TextBox 20"/>
            <p:cNvSpPr txBox="1"/>
            <p:nvPr/>
          </p:nvSpPr>
          <p:spPr>
            <a:xfrm>
              <a:off x="539216" y="-38100"/>
              <a:ext cx="6479082" cy="1537635"/>
            </a:xfrm>
            <a:prstGeom prst="rect">
              <a:avLst/>
            </a:prstGeom>
          </p:spPr>
          <p:txBody>
            <a:bodyPr lIns="0" tIns="0" rIns="0" bIns="0" rtlCol="0" anchor="t">
              <a:spAutoFit/>
            </a:bodyPr>
            <a:lstStyle/>
            <a:p>
              <a:pPr algn="ctr">
                <a:lnSpc>
                  <a:spcPts val="3156"/>
                </a:lnSpc>
                <a:spcBef>
                  <a:spcPct val="0"/>
                </a:spcBef>
              </a:pPr>
              <a:r>
                <a:rPr lang="en-US" sz="2254">
                  <a:solidFill>
                    <a:srgbClr val="000000"/>
                  </a:solidFill>
                  <a:latin typeface="Merriweather"/>
                </a:rPr>
                <a:t>1. EC2 reduces the time required to boot and obtain new server instances.</a:t>
              </a:r>
            </a:p>
          </p:txBody>
        </p:sp>
        <p:sp>
          <p:nvSpPr>
            <p:cNvPr id="21" name="TextBox 21"/>
            <p:cNvSpPr txBox="1"/>
            <p:nvPr/>
          </p:nvSpPr>
          <p:spPr>
            <a:xfrm>
              <a:off x="465591" y="1875245"/>
              <a:ext cx="6626332" cy="1012338"/>
            </a:xfrm>
            <a:prstGeom prst="rect">
              <a:avLst/>
            </a:prstGeom>
          </p:spPr>
          <p:txBody>
            <a:bodyPr lIns="0" tIns="0" rIns="0" bIns="0" rtlCol="0" anchor="t">
              <a:spAutoFit/>
            </a:bodyPr>
            <a:lstStyle/>
            <a:p>
              <a:pPr algn="ctr">
                <a:lnSpc>
                  <a:spcPts val="3156"/>
                </a:lnSpc>
              </a:pPr>
              <a:r>
                <a:rPr lang="en-US" sz="2254">
                  <a:solidFill>
                    <a:srgbClr val="000000"/>
                  </a:solidFill>
                  <a:latin typeface="Merriweather"/>
                </a:rPr>
                <a:t>2. It allows scaling capacity as per </a:t>
              </a:r>
            </a:p>
            <a:p>
              <a:pPr algn="ctr">
                <a:lnSpc>
                  <a:spcPts val="3156"/>
                </a:lnSpc>
                <a:spcBef>
                  <a:spcPct val="0"/>
                </a:spcBef>
              </a:pPr>
              <a:r>
                <a:rPr lang="en-US" sz="2254">
                  <a:solidFill>
                    <a:srgbClr val="000000"/>
                  </a:solidFill>
                  <a:latin typeface="Merriweather"/>
                </a:rPr>
                <a:t>the computing requirements.</a:t>
              </a:r>
            </a:p>
          </p:txBody>
        </p:sp>
        <p:sp>
          <p:nvSpPr>
            <p:cNvPr id="22" name="TextBox 22"/>
            <p:cNvSpPr txBox="1"/>
            <p:nvPr/>
          </p:nvSpPr>
          <p:spPr>
            <a:xfrm>
              <a:off x="0" y="3442841"/>
              <a:ext cx="7165548" cy="1012338"/>
            </a:xfrm>
            <a:prstGeom prst="rect">
              <a:avLst/>
            </a:prstGeom>
          </p:spPr>
          <p:txBody>
            <a:bodyPr lIns="0" tIns="0" rIns="0" bIns="0" rtlCol="0" anchor="t">
              <a:spAutoFit/>
            </a:bodyPr>
            <a:lstStyle/>
            <a:p>
              <a:pPr algn="ctr">
                <a:lnSpc>
                  <a:spcPts val="3156"/>
                </a:lnSpc>
                <a:spcBef>
                  <a:spcPct val="0"/>
                </a:spcBef>
              </a:pPr>
              <a:r>
                <a:rPr lang="en-US" sz="2254">
                  <a:solidFill>
                    <a:srgbClr val="000000"/>
                  </a:solidFill>
                  <a:latin typeface="Merriweather"/>
                </a:rPr>
                <a:t>3. Amazon EC2 provides system administrators and developers.</a:t>
              </a:r>
            </a:p>
          </p:txBody>
        </p:sp>
      </p:gr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5271" y="1132324"/>
            <a:ext cx="7151912" cy="3974297"/>
            <a:chOff x="0" y="0"/>
            <a:chExt cx="2084524" cy="1158364"/>
          </a:xfrm>
        </p:grpSpPr>
        <p:sp>
          <p:nvSpPr>
            <p:cNvPr id="3" name="Freeform 3"/>
            <p:cNvSpPr/>
            <p:nvPr/>
          </p:nvSpPr>
          <p:spPr>
            <a:xfrm>
              <a:off x="0" y="0"/>
              <a:ext cx="2084524" cy="1158364"/>
            </a:xfrm>
            <a:custGeom>
              <a:avLst/>
              <a:gdLst/>
              <a:ahLst/>
              <a:cxnLst/>
              <a:rect l="l" t="t" r="r" b="b"/>
              <a:pathLst>
                <a:path w="2084524" h="1158364">
                  <a:moveTo>
                    <a:pt x="30310" y="0"/>
                  </a:moveTo>
                  <a:lnTo>
                    <a:pt x="2054214" y="0"/>
                  </a:lnTo>
                  <a:cubicBezTo>
                    <a:pt x="2062253" y="0"/>
                    <a:pt x="2069962" y="3193"/>
                    <a:pt x="2075646" y="8878"/>
                  </a:cubicBezTo>
                  <a:cubicBezTo>
                    <a:pt x="2081330" y="14562"/>
                    <a:pt x="2084524" y="22271"/>
                    <a:pt x="2084524" y="30310"/>
                  </a:cubicBezTo>
                  <a:lnTo>
                    <a:pt x="2084524" y="1128054"/>
                  </a:lnTo>
                  <a:cubicBezTo>
                    <a:pt x="2084524" y="1144794"/>
                    <a:pt x="2070953" y="1158364"/>
                    <a:pt x="2054214" y="1158364"/>
                  </a:cubicBezTo>
                  <a:lnTo>
                    <a:pt x="30310" y="1158364"/>
                  </a:lnTo>
                  <a:cubicBezTo>
                    <a:pt x="22271" y="1158364"/>
                    <a:pt x="14562" y="1155171"/>
                    <a:pt x="8878" y="1149486"/>
                  </a:cubicBezTo>
                  <a:cubicBezTo>
                    <a:pt x="3193" y="1143802"/>
                    <a:pt x="0" y="1136093"/>
                    <a:pt x="0" y="1128054"/>
                  </a:cubicBezTo>
                  <a:lnTo>
                    <a:pt x="0" y="30310"/>
                  </a:lnTo>
                  <a:cubicBezTo>
                    <a:pt x="0" y="22271"/>
                    <a:pt x="3193" y="14562"/>
                    <a:pt x="8878" y="8878"/>
                  </a:cubicBezTo>
                  <a:cubicBezTo>
                    <a:pt x="14562" y="3193"/>
                    <a:pt x="22271" y="0"/>
                    <a:pt x="30310" y="0"/>
                  </a:cubicBezTo>
                  <a:close/>
                </a:path>
              </a:pathLst>
            </a:custGeom>
            <a:solidFill>
              <a:srgbClr val="826B3A">
                <a:alpha val="19608"/>
              </a:srgbClr>
            </a:solidFill>
            <a:ln cap="rnd">
              <a:noFill/>
              <a:prstDash val="solid"/>
              <a:round/>
            </a:ln>
          </p:spPr>
        </p:sp>
        <p:sp>
          <p:nvSpPr>
            <p:cNvPr id="4" name="TextBox 4"/>
            <p:cNvSpPr txBox="1"/>
            <p:nvPr/>
          </p:nvSpPr>
          <p:spPr>
            <a:xfrm>
              <a:off x="0" y="-38100"/>
              <a:ext cx="2084524" cy="1196464"/>
            </a:xfrm>
            <a:prstGeom prst="rect">
              <a:avLst/>
            </a:prstGeom>
          </p:spPr>
          <p:txBody>
            <a:bodyPr lIns="45747" tIns="45747" rIns="45747" bIns="45747" rtlCol="0" anchor="ctr"/>
            <a:lstStyle/>
            <a:p>
              <a:pPr marL="0" lvl="0" indent="0" algn="ctr">
                <a:lnSpc>
                  <a:spcPts val="2659"/>
                </a:lnSpc>
                <a:spcBef>
                  <a:spcPct val="0"/>
                </a:spcBef>
              </a:pPr>
              <a:endParaRPr/>
            </a:p>
          </p:txBody>
        </p:sp>
      </p:grpSp>
      <p:grpSp>
        <p:nvGrpSpPr>
          <p:cNvPr id="5" name="Group 5"/>
          <p:cNvGrpSpPr/>
          <p:nvPr/>
        </p:nvGrpSpPr>
        <p:grpSpPr>
          <a:xfrm>
            <a:off x="1512944" y="778864"/>
            <a:ext cx="15262113" cy="8479436"/>
            <a:chOff x="0" y="0"/>
            <a:chExt cx="4448354" cy="2471449"/>
          </a:xfrm>
        </p:grpSpPr>
        <p:sp>
          <p:nvSpPr>
            <p:cNvPr id="6" name="Freeform 6"/>
            <p:cNvSpPr/>
            <p:nvPr/>
          </p:nvSpPr>
          <p:spPr>
            <a:xfrm>
              <a:off x="0" y="0"/>
              <a:ext cx="4448354" cy="2471449"/>
            </a:xfrm>
            <a:custGeom>
              <a:avLst/>
              <a:gdLst/>
              <a:ahLst/>
              <a:cxnLst/>
              <a:rect l="l" t="t" r="r" b="b"/>
              <a:pathLst>
                <a:path w="4448354" h="2471449">
                  <a:moveTo>
                    <a:pt x="14203" y="0"/>
                  </a:moveTo>
                  <a:lnTo>
                    <a:pt x="4434150" y="0"/>
                  </a:lnTo>
                  <a:cubicBezTo>
                    <a:pt x="4441995" y="0"/>
                    <a:pt x="4448354" y="6359"/>
                    <a:pt x="4448354" y="14203"/>
                  </a:cubicBezTo>
                  <a:lnTo>
                    <a:pt x="4448354" y="2457245"/>
                  </a:lnTo>
                  <a:cubicBezTo>
                    <a:pt x="4448354" y="2461012"/>
                    <a:pt x="4446857" y="2464625"/>
                    <a:pt x="4444193" y="2467289"/>
                  </a:cubicBezTo>
                  <a:cubicBezTo>
                    <a:pt x="4441530" y="2469952"/>
                    <a:pt x="4437917" y="2471449"/>
                    <a:pt x="4434150" y="2471449"/>
                  </a:cubicBezTo>
                  <a:lnTo>
                    <a:pt x="14203" y="2471449"/>
                  </a:lnTo>
                  <a:cubicBezTo>
                    <a:pt x="10436" y="2471449"/>
                    <a:pt x="6824" y="2469952"/>
                    <a:pt x="4160" y="2467289"/>
                  </a:cubicBezTo>
                  <a:cubicBezTo>
                    <a:pt x="1496" y="2464625"/>
                    <a:pt x="0" y="2461012"/>
                    <a:pt x="0" y="2457245"/>
                  </a:cubicBezTo>
                  <a:lnTo>
                    <a:pt x="0" y="14203"/>
                  </a:lnTo>
                  <a:cubicBezTo>
                    <a:pt x="0" y="10436"/>
                    <a:pt x="1496" y="6824"/>
                    <a:pt x="4160" y="4160"/>
                  </a:cubicBezTo>
                  <a:cubicBezTo>
                    <a:pt x="6824" y="1496"/>
                    <a:pt x="10436" y="0"/>
                    <a:pt x="14203" y="0"/>
                  </a:cubicBezTo>
                  <a:close/>
                </a:path>
              </a:pathLst>
            </a:custGeom>
            <a:solidFill>
              <a:srgbClr val="FFFFFF"/>
            </a:solidFill>
            <a:ln w="19050" cap="rnd">
              <a:solidFill>
                <a:srgbClr val="000000"/>
              </a:solidFill>
              <a:prstDash val="solid"/>
              <a:round/>
            </a:ln>
          </p:spPr>
        </p:sp>
        <p:sp>
          <p:nvSpPr>
            <p:cNvPr id="7" name="TextBox 7"/>
            <p:cNvSpPr txBox="1"/>
            <p:nvPr/>
          </p:nvSpPr>
          <p:spPr>
            <a:xfrm>
              <a:off x="0" y="-38100"/>
              <a:ext cx="4448354" cy="2509549"/>
            </a:xfrm>
            <a:prstGeom prst="rect">
              <a:avLst/>
            </a:prstGeom>
          </p:spPr>
          <p:txBody>
            <a:bodyPr lIns="45747" tIns="45747" rIns="45747" bIns="45747" rtlCol="0" anchor="ctr"/>
            <a:lstStyle/>
            <a:p>
              <a:pPr algn="ctr">
                <a:lnSpc>
                  <a:spcPts val="2659"/>
                </a:lnSpc>
              </a:pPr>
              <a:endParaRPr/>
            </a:p>
          </p:txBody>
        </p:sp>
      </p:grpSp>
      <p:sp>
        <p:nvSpPr>
          <p:cNvPr id="8" name="AutoShape 8"/>
          <p:cNvSpPr/>
          <p:nvPr/>
        </p:nvSpPr>
        <p:spPr>
          <a:xfrm flipV="1">
            <a:off x="1512944" y="1755330"/>
            <a:ext cx="15237458" cy="0"/>
          </a:xfrm>
          <a:prstGeom prst="line">
            <a:avLst/>
          </a:prstGeom>
          <a:ln w="9525" cap="flat">
            <a:solidFill>
              <a:srgbClr val="000000"/>
            </a:solidFill>
            <a:prstDash val="solid"/>
            <a:headEnd type="none" w="sm" len="sm"/>
            <a:tailEnd type="none" w="sm" len="sm"/>
          </a:ln>
        </p:spPr>
      </p:sp>
      <p:grpSp>
        <p:nvGrpSpPr>
          <p:cNvPr id="9" name="Group 9"/>
          <p:cNvGrpSpPr/>
          <p:nvPr/>
        </p:nvGrpSpPr>
        <p:grpSpPr>
          <a:xfrm>
            <a:off x="1799226" y="983510"/>
            <a:ext cx="434966" cy="4349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45747" tIns="45747" rIns="45747" bIns="45747" rtlCol="0" anchor="ctr"/>
            <a:lstStyle/>
            <a:p>
              <a:pPr algn="ctr">
                <a:lnSpc>
                  <a:spcPts val="2659"/>
                </a:lnSpc>
              </a:pPr>
              <a:endParaRPr/>
            </a:p>
          </p:txBody>
        </p:sp>
      </p:grpSp>
      <p:sp>
        <p:nvSpPr>
          <p:cNvPr id="12" name="Freeform 12"/>
          <p:cNvSpPr/>
          <p:nvPr/>
        </p:nvSpPr>
        <p:spPr>
          <a:xfrm>
            <a:off x="16016539" y="1016177"/>
            <a:ext cx="369632" cy="369632"/>
          </a:xfrm>
          <a:custGeom>
            <a:avLst/>
            <a:gdLst/>
            <a:ahLst/>
            <a:cxnLst/>
            <a:rect l="l" t="t" r="r" b="b"/>
            <a:pathLst>
              <a:path w="369632" h="369632">
                <a:moveTo>
                  <a:pt x="0" y="0"/>
                </a:moveTo>
                <a:lnTo>
                  <a:pt x="369632" y="0"/>
                </a:lnTo>
                <a:lnTo>
                  <a:pt x="369632" y="369632"/>
                </a:lnTo>
                <a:lnTo>
                  <a:pt x="0" y="369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274970" y="974725"/>
            <a:ext cx="7179607" cy="558092"/>
          </a:xfrm>
          <a:prstGeom prst="rect">
            <a:avLst/>
          </a:prstGeom>
        </p:spPr>
        <p:txBody>
          <a:bodyPr lIns="0" tIns="0" rIns="0" bIns="0" rtlCol="0" anchor="t">
            <a:spAutoFit/>
          </a:bodyPr>
          <a:lstStyle/>
          <a:p>
            <a:pPr algn="ctr">
              <a:lnSpc>
                <a:spcPts val="4370"/>
              </a:lnSpc>
            </a:pPr>
            <a:r>
              <a:rPr lang="en-US" sz="3121" dirty="0">
                <a:solidFill>
                  <a:srgbClr val="000000"/>
                </a:solidFill>
                <a:latin typeface="Brasika"/>
              </a:rPr>
              <a:t>WHAT IS AN INSTANCE?</a:t>
            </a:r>
          </a:p>
        </p:txBody>
      </p:sp>
      <p:grpSp>
        <p:nvGrpSpPr>
          <p:cNvPr id="14" name="Group 14"/>
          <p:cNvGrpSpPr/>
          <p:nvPr/>
        </p:nvGrpSpPr>
        <p:grpSpPr>
          <a:xfrm>
            <a:off x="2335822" y="983510"/>
            <a:ext cx="434966" cy="4349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16" name="TextBox 16"/>
            <p:cNvSpPr txBox="1"/>
            <p:nvPr/>
          </p:nvSpPr>
          <p:spPr>
            <a:xfrm>
              <a:off x="76200" y="38100"/>
              <a:ext cx="660400" cy="698500"/>
            </a:xfrm>
            <a:prstGeom prst="rect">
              <a:avLst/>
            </a:prstGeom>
          </p:spPr>
          <p:txBody>
            <a:bodyPr lIns="45747" tIns="45747" rIns="45747" bIns="45747" rtlCol="0" anchor="ctr"/>
            <a:lstStyle/>
            <a:p>
              <a:pPr algn="ctr">
                <a:lnSpc>
                  <a:spcPts val="2659"/>
                </a:lnSpc>
              </a:pPr>
              <a:endParaRPr/>
            </a:p>
          </p:txBody>
        </p:sp>
      </p:grpSp>
      <p:sp>
        <p:nvSpPr>
          <p:cNvPr id="17" name="Freeform 17"/>
          <p:cNvSpPr/>
          <p:nvPr/>
        </p:nvSpPr>
        <p:spPr>
          <a:xfrm>
            <a:off x="8677183" y="3780143"/>
            <a:ext cx="7352435" cy="5156573"/>
          </a:xfrm>
          <a:custGeom>
            <a:avLst/>
            <a:gdLst/>
            <a:ahLst/>
            <a:cxnLst/>
            <a:rect l="l" t="t" r="r" b="b"/>
            <a:pathLst>
              <a:path w="7352435" h="5156573">
                <a:moveTo>
                  <a:pt x="0" y="0"/>
                </a:moveTo>
                <a:lnTo>
                  <a:pt x="7352435" y="0"/>
                </a:lnTo>
                <a:lnTo>
                  <a:pt x="7352435" y="5156574"/>
                </a:lnTo>
                <a:lnTo>
                  <a:pt x="0" y="5156574"/>
                </a:lnTo>
                <a:lnTo>
                  <a:pt x="0" y="0"/>
                </a:lnTo>
                <a:close/>
              </a:path>
            </a:pathLst>
          </a:custGeom>
          <a:blipFill>
            <a:blip r:embed="rId4"/>
            <a:stretch>
              <a:fillRect/>
            </a:stretch>
          </a:blipFill>
        </p:spPr>
      </p:sp>
      <p:sp>
        <p:nvSpPr>
          <p:cNvPr id="18" name="TextBox 18"/>
          <p:cNvSpPr txBox="1"/>
          <p:nvPr/>
        </p:nvSpPr>
        <p:spPr>
          <a:xfrm>
            <a:off x="2016709" y="2093467"/>
            <a:ext cx="12480148" cy="2499089"/>
          </a:xfrm>
          <a:prstGeom prst="rect">
            <a:avLst/>
          </a:prstGeom>
        </p:spPr>
        <p:txBody>
          <a:bodyPr lIns="0" tIns="0" rIns="0" bIns="0" rtlCol="0" anchor="t">
            <a:spAutoFit/>
          </a:bodyPr>
          <a:lstStyle/>
          <a:p>
            <a:pPr algn="l">
              <a:lnSpc>
                <a:spcPts val="3943"/>
              </a:lnSpc>
            </a:pPr>
            <a:r>
              <a:rPr lang="en-US" sz="3286">
                <a:solidFill>
                  <a:srgbClr val="000000"/>
                </a:solidFill>
                <a:latin typeface="Merriweather"/>
              </a:rPr>
              <a:t>A virtual server used for running applications on Amazon’s EC2 is an instance. An instance can be understood as a small part of a large computer, having its own hard drive, network connection, OS, etc. </a:t>
            </a:r>
          </a:p>
          <a:p>
            <a:pPr algn="l">
              <a:lnSpc>
                <a:spcPts val="3943"/>
              </a:lnSpc>
            </a:pPr>
            <a:endParaRPr lang="en-US" sz="3286">
              <a:solidFill>
                <a:srgbClr val="000000"/>
              </a:solidFill>
              <a:latin typeface="Merriweather"/>
            </a:endParaRPr>
          </a:p>
        </p:txBody>
      </p:sp>
      <p:sp>
        <p:nvSpPr>
          <p:cNvPr id="19" name="TextBox 19"/>
          <p:cNvSpPr txBox="1"/>
          <p:nvPr/>
        </p:nvSpPr>
        <p:spPr>
          <a:xfrm>
            <a:off x="2016709" y="4592556"/>
            <a:ext cx="7498720" cy="1999271"/>
          </a:xfrm>
          <a:prstGeom prst="rect">
            <a:avLst/>
          </a:prstGeom>
        </p:spPr>
        <p:txBody>
          <a:bodyPr lIns="0" tIns="0" rIns="0" bIns="0" rtlCol="0" anchor="t">
            <a:spAutoFit/>
          </a:bodyPr>
          <a:lstStyle/>
          <a:p>
            <a:pPr algn="l">
              <a:lnSpc>
                <a:spcPts val="3943"/>
              </a:lnSpc>
            </a:pPr>
            <a:r>
              <a:rPr lang="en-US" sz="3286">
                <a:solidFill>
                  <a:srgbClr val="000000"/>
                </a:solidFill>
                <a:latin typeface="Merriweather"/>
              </a:rPr>
              <a:t>You can have multiple small computers on a single physical machine, and all these small machines are called Instances.</a:t>
            </a:r>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5271" y="1132324"/>
            <a:ext cx="7151912" cy="3974297"/>
            <a:chOff x="0" y="0"/>
            <a:chExt cx="2084524" cy="1158364"/>
          </a:xfrm>
        </p:grpSpPr>
        <p:sp>
          <p:nvSpPr>
            <p:cNvPr id="3" name="Freeform 3"/>
            <p:cNvSpPr/>
            <p:nvPr/>
          </p:nvSpPr>
          <p:spPr>
            <a:xfrm>
              <a:off x="0" y="0"/>
              <a:ext cx="2084524" cy="1158364"/>
            </a:xfrm>
            <a:custGeom>
              <a:avLst/>
              <a:gdLst/>
              <a:ahLst/>
              <a:cxnLst/>
              <a:rect l="l" t="t" r="r" b="b"/>
              <a:pathLst>
                <a:path w="2084524" h="1158364">
                  <a:moveTo>
                    <a:pt x="30310" y="0"/>
                  </a:moveTo>
                  <a:lnTo>
                    <a:pt x="2054214" y="0"/>
                  </a:lnTo>
                  <a:cubicBezTo>
                    <a:pt x="2062253" y="0"/>
                    <a:pt x="2069962" y="3193"/>
                    <a:pt x="2075646" y="8878"/>
                  </a:cubicBezTo>
                  <a:cubicBezTo>
                    <a:pt x="2081330" y="14562"/>
                    <a:pt x="2084524" y="22271"/>
                    <a:pt x="2084524" y="30310"/>
                  </a:cubicBezTo>
                  <a:lnTo>
                    <a:pt x="2084524" y="1128054"/>
                  </a:lnTo>
                  <a:cubicBezTo>
                    <a:pt x="2084524" y="1144794"/>
                    <a:pt x="2070953" y="1158364"/>
                    <a:pt x="2054214" y="1158364"/>
                  </a:cubicBezTo>
                  <a:lnTo>
                    <a:pt x="30310" y="1158364"/>
                  </a:lnTo>
                  <a:cubicBezTo>
                    <a:pt x="22271" y="1158364"/>
                    <a:pt x="14562" y="1155171"/>
                    <a:pt x="8878" y="1149486"/>
                  </a:cubicBezTo>
                  <a:cubicBezTo>
                    <a:pt x="3193" y="1143802"/>
                    <a:pt x="0" y="1136093"/>
                    <a:pt x="0" y="1128054"/>
                  </a:cubicBezTo>
                  <a:lnTo>
                    <a:pt x="0" y="30310"/>
                  </a:lnTo>
                  <a:cubicBezTo>
                    <a:pt x="0" y="22271"/>
                    <a:pt x="3193" y="14562"/>
                    <a:pt x="8878" y="8878"/>
                  </a:cubicBezTo>
                  <a:cubicBezTo>
                    <a:pt x="14562" y="3193"/>
                    <a:pt x="22271" y="0"/>
                    <a:pt x="30310" y="0"/>
                  </a:cubicBezTo>
                  <a:close/>
                </a:path>
              </a:pathLst>
            </a:custGeom>
            <a:solidFill>
              <a:srgbClr val="826B3A">
                <a:alpha val="19608"/>
              </a:srgbClr>
            </a:solidFill>
            <a:ln cap="rnd">
              <a:noFill/>
              <a:prstDash val="solid"/>
              <a:round/>
            </a:ln>
          </p:spPr>
        </p:sp>
        <p:sp>
          <p:nvSpPr>
            <p:cNvPr id="4" name="TextBox 4"/>
            <p:cNvSpPr txBox="1"/>
            <p:nvPr/>
          </p:nvSpPr>
          <p:spPr>
            <a:xfrm>
              <a:off x="0" y="-38100"/>
              <a:ext cx="2084524" cy="1196464"/>
            </a:xfrm>
            <a:prstGeom prst="rect">
              <a:avLst/>
            </a:prstGeom>
          </p:spPr>
          <p:txBody>
            <a:bodyPr lIns="45747" tIns="45747" rIns="45747" bIns="45747" rtlCol="0" anchor="ctr"/>
            <a:lstStyle/>
            <a:p>
              <a:pPr marL="0" lvl="0" indent="0" algn="ctr">
                <a:lnSpc>
                  <a:spcPts val="2659"/>
                </a:lnSpc>
                <a:spcBef>
                  <a:spcPct val="0"/>
                </a:spcBef>
              </a:pPr>
              <a:endParaRPr/>
            </a:p>
          </p:txBody>
        </p:sp>
      </p:grpSp>
      <p:grpSp>
        <p:nvGrpSpPr>
          <p:cNvPr id="5" name="Group 5"/>
          <p:cNvGrpSpPr/>
          <p:nvPr/>
        </p:nvGrpSpPr>
        <p:grpSpPr>
          <a:xfrm>
            <a:off x="1512944" y="778864"/>
            <a:ext cx="15262113" cy="8479436"/>
            <a:chOff x="0" y="0"/>
            <a:chExt cx="4448354" cy="2471449"/>
          </a:xfrm>
        </p:grpSpPr>
        <p:sp>
          <p:nvSpPr>
            <p:cNvPr id="6" name="Freeform 6"/>
            <p:cNvSpPr/>
            <p:nvPr/>
          </p:nvSpPr>
          <p:spPr>
            <a:xfrm>
              <a:off x="0" y="0"/>
              <a:ext cx="4448354" cy="2471449"/>
            </a:xfrm>
            <a:custGeom>
              <a:avLst/>
              <a:gdLst/>
              <a:ahLst/>
              <a:cxnLst/>
              <a:rect l="l" t="t" r="r" b="b"/>
              <a:pathLst>
                <a:path w="4448354" h="2471449">
                  <a:moveTo>
                    <a:pt x="14203" y="0"/>
                  </a:moveTo>
                  <a:lnTo>
                    <a:pt x="4434150" y="0"/>
                  </a:lnTo>
                  <a:cubicBezTo>
                    <a:pt x="4441995" y="0"/>
                    <a:pt x="4448354" y="6359"/>
                    <a:pt x="4448354" y="14203"/>
                  </a:cubicBezTo>
                  <a:lnTo>
                    <a:pt x="4448354" y="2457245"/>
                  </a:lnTo>
                  <a:cubicBezTo>
                    <a:pt x="4448354" y="2461012"/>
                    <a:pt x="4446857" y="2464625"/>
                    <a:pt x="4444193" y="2467289"/>
                  </a:cubicBezTo>
                  <a:cubicBezTo>
                    <a:pt x="4441530" y="2469952"/>
                    <a:pt x="4437917" y="2471449"/>
                    <a:pt x="4434150" y="2471449"/>
                  </a:cubicBezTo>
                  <a:lnTo>
                    <a:pt x="14203" y="2471449"/>
                  </a:lnTo>
                  <a:cubicBezTo>
                    <a:pt x="10436" y="2471449"/>
                    <a:pt x="6824" y="2469952"/>
                    <a:pt x="4160" y="2467289"/>
                  </a:cubicBezTo>
                  <a:cubicBezTo>
                    <a:pt x="1496" y="2464625"/>
                    <a:pt x="0" y="2461012"/>
                    <a:pt x="0" y="2457245"/>
                  </a:cubicBezTo>
                  <a:lnTo>
                    <a:pt x="0" y="14203"/>
                  </a:lnTo>
                  <a:cubicBezTo>
                    <a:pt x="0" y="10436"/>
                    <a:pt x="1496" y="6824"/>
                    <a:pt x="4160" y="4160"/>
                  </a:cubicBezTo>
                  <a:cubicBezTo>
                    <a:pt x="6824" y="1496"/>
                    <a:pt x="10436" y="0"/>
                    <a:pt x="14203" y="0"/>
                  </a:cubicBezTo>
                  <a:close/>
                </a:path>
              </a:pathLst>
            </a:custGeom>
            <a:solidFill>
              <a:srgbClr val="FFFFFF"/>
            </a:solidFill>
            <a:ln w="19050" cap="rnd">
              <a:solidFill>
                <a:srgbClr val="000000"/>
              </a:solidFill>
              <a:prstDash val="solid"/>
              <a:round/>
            </a:ln>
          </p:spPr>
        </p:sp>
        <p:sp>
          <p:nvSpPr>
            <p:cNvPr id="7" name="TextBox 7"/>
            <p:cNvSpPr txBox="1"/>
            <p:nvPr/>
          </p:nvSpPr>
          <p:spPr>
            <a:xfrm>
              <a:off x="0" y="-38100"/>
              <a:ext cx="4448354" cy="2509549"/>
            </a:xfrm>
            <a:prstGeom prst="rect">
              <a:avLst/>
            </a:prstGeom>
          </p:spPr>
          <p:txBody>
            <a:bodyPr lIns="45747" tIns="45747" rIns="45747" bIns="45747" rtlCol="0" anchor="ctr"/>
            <a:lstStyle/>
            <a:p>
              <a:pPr algn="ctr">
                <a:lnSpc>
                  <a:spcPts val="2659"/>
                </a:lnSpc>
              </a:pPr>
              <a:endParaRPr/>
            </a:p>
          </p:txBody>
        </p:sp>
      </p:grpSp>
      <p:sp>
        <p:nvSpPr>
          <p:cNvPr id="8" name="AutoShape 8"/>
          <p:cNvSpPr/>
          <p:nvPr/>
        </p:nvSpPr>
        <p:spPr>
          <a:xfrm flipV="1">
            <a:off x="1512944" y="1755330"/>
            <a:ext cx="15237458" cy="0"/>
          </a:xfrm>
          <a:prstGeom prst="line">
            <a:avLst/>
          </a:prstGeom>
          <a:ln w="9525" cap="flat">
            <a:solidFill>
              <a:srgbClr val="000000"/>
            </a:solidFill>
            <a:prstDash val="solid"/>
            <a:headEnd type="none" w="sm" len="sm"/>
            <a:tailEnd type="none" w="sm" len="sm"/>
          </a:ln>
        </p:spPr>
      </p:sp>
      <p:grpSp>
        <p:nvGrpSpPr>
          <p:cNvPr id="9" name="Group 9"/>
          <p:cNvGrpSpPr/>
          <p:nvPr/>
        </p:nvGrpSpPr>
        <p:grpSpPr>
          <a:xfrm>
            <a:off x="1799226" y="983510"/>
            <a:ext cx="434966" cy="4349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45747" tIns="45747" rIns="45747" bIns="45747" rtlCol="0" anchor="ctr"/>
            <a:lstStyle/>
            <a:p>
              <a:pPr algn="ctr">
                <a:lnSpc>
                  <a:spcPts val="2659"/>
                </a:lnSpc>
              </a:pPr>
              <a:endParaRPr/>
            </a:p>
          </p:txBody>
        </p:sp>
      </p:grpSp>
      <p:sp>
        <p:nvSpPr>
          <p:cNvPr id="12" name="Freeform 12"/>
          <p:cNvSpPr/>
          <p:nvPr/>
        </p:nvSpPr>
        <p:spPr>
          <a:xfrm>
            <a:off x="16016539" y="1016177"/>
            <a:ext cx="369632" cy="369632"/>
          </a:xfrm>
          <a:custGeom>
            <a:avLst/>
            <a:gdLst/>
            <a:ahLst/>
            <a:cxnLst/>
            <a:rect l="l" t="t" r="r" b="b"/>
            <a:pathLst>
              <a:path w="369632" h="369632">
                <a:moveTo>
                  <a:pt x="0" y="0"/>
                </a:moveTo>
                <a:lnTo>
                  <a:pt x="369632" y="0"/>
                </a:lnTo>
                <a:lnTo>
                  <a:pt x="369632" y="369632"/>
                </a:lnTo>
                <a:lnTo>
                  <a:pt x="0" y="369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768746" y="983510"/>
            <a:ext cx="7179607" cy="558092"/>
          </a:xfrm>
          <a:prstGeom prst="rect">
            <a:avLst/>
          </a:prstGeom>
        </p:spPr>
        <p:txBody>
          <a:bodyPr lIns="0" tIns="0" rIns="0" bIns="0" rtlCol="0" anchor="t">
            <a:spAutoFit/>
          </a:bodyPr>
          <a:lstStyle/>
          <a:p>
            <a:pPr algn="ctr">
              <a:lnSpc>
                <a:spcPts val="4370"/>
              </a:lnSpc>
            </a:pPr>
            <a:r>
              <a:rPr lang="en-US" sz="3121" dirty="0">
                <a:solidFill>
                  <a:srgbClr val="000000"/>
                </a:solidFill>
                <a:latin typeface="Brasika"/>
              </a:rPr>
              <a:t>HOW EC2 WORKS?</a:t>
            </a:r>
          </a:p>
        </p:txBody>
      </p:sp>
      <p:grpSp>
        <p:nvGrpSpPr>
          <p:cNvPr id="14" name="Group 14"/>
          <p:cNvGrpSpPr/>
          <p:nvPr/>
        </p:nvGrpSpPr>
        <p:grpSpPr>
          <a:xfrm>
            <a:off x="2335822" y="983510"/>
            <a:ext cx="434966" cy="4349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16" name="TextBox 16"/>
            <p:cNvSpPr txBox="1"/>
            <p:nvPr/>
          </p:nvSpPr>
          <p:spPr>
            <a:xfrm>
              <a:off x="76200" y="38100"/>
              <a:ext cx="660400" cy="698500"/>
            </a:xfrm>
            <a:prstGeom prst="rect">
              <a:avLst/>
            </a:prstGeom>
          </p:spPr>
          <p:txBody>
            <a:bodyPr lIns="45747" tIns="45747" rIns="45747" bIns="45747" rtlCol="0" anchor="ctr"/>
            <a:lstStyle/>
            <a:p>
              <a:pPr algn="ctr">
                <a:lnSpc>
                  <a:spcPts val="2659"/>
                </a:lnSpc>
              </a:pPr>
              <a:endParaRPr/>
            </a:p>
          </p:txBody>
        </p:sp>
      </p:grpSp>
      <p:sp>
        <p:nvSpPr>
          <p:cNvPr id="17" name="Freeform 17"/>
          <p:cNvSpPr/>
          <p:nvPr/>
        </p:nvSpPr>
        <p:spPr>
          <a:xfrm>
            <a:off x="8094577" y="2055367"/>
            <a:ext cx="8291594" cy="3010486"/>
          </a:xfrm>
          <a:custGeom>
            <a:avLst/>
            <a:gdLst/>
            <a:ahLst/>
            <a:cxnLst/>
            <a:rect l="l" t="t" r="r" b="b"/>
            <a:pathLst>
              <a:path w="8291594" h="3010486">
                <a:moveTo>
                  <a:pt x="0" y="0"/>
                </a:moveTo>
                <a:lnTo>
                  <a:pt x="8291594" y="0"/>
                </a:lnTo>
                <a:lnTo>
                  <a:pt x="8291594" y="3010486"/>
                </a:lnTo>
                <a:lnTo>
                  <a:pt x="0" y="3010486"/>
                </a:lnTo>
                <a:lnTo>
                  <a:pt x="0" y="0"/>
                </a:lnTo>
                <a:close/>
              </a:path>
            </a:pathLst>
          </a:custGeom>
          <a:blipFill>
            <a:blip r:embed="rId4"/>
            <a:stretch>
              <a:fillRect/>
            </a:stretch>
          </a:blipFill>
        </p:spPr>
      </p:sp>
      <p:sp>
        <p:nvSpPr>
          <p:cNvPr id="18" name="TextBox 18"/>
          <p:cNvSpPr txBox="1"/>
          <p:nvPr/>
        </p:nvSpPr>
        <p:spPr>
          <a:xfrm>
            <a:off x="2335822" y="2457161"/>
            <a:ext cx="5490754" cy="2206899"/>
          </a:xfrm>
          <a:prstGeom prst="rect">
            <a:avLst/>
          </a:prstGeom>
        </p:spPr>
        <p:txBody>
          <a:bodyPr lIns="0" tIns="0" rIns="0" bIns="0" rtlCol="0" anchor="t">
            <a:spAutoFit/>
          </a:bodyPr>
          <a:lstStyle/>
          <a:p>
            <a:pPr algn="l">
              <a:lnSpc>
                <a:spcPts val="3482"/>
              </a:lnSpc>
            </a:pPr>
            <a:r>
              <a:rPr lang="en-US" sz="2902">
                <a:solidFill>
                  <a:srgbClr val="000000"/>
                </a:solidFill>
                <a:latin typeface="Merriweather"/>
              </a:rPr>
              <a:t>You can have multiple small computers on a single physical machine, and all these small machines are called Instances.</a:t>
            </a:r>
          </a:p>
        </p:txBody>
      </p:sp>
      <p:sp>
        <p:nvSpPr>
          <p:cNvPr id="19" name="TextBox 19"/>
          <p:cNvSpPr txBox="1"/>
          <p:nvPr/>
        </p:nvSpPr>
        <p:spPr>
          <a:xfrm>
            <a:off x="1799226" y="5671808"/>
            <a:ext cx="14586945" cy="3264909"/>
          </a:xfrm>
          <a:prstGeom prst="rect">
            <a:avLst/>
          </a:prstGeom>
        </p:spPr>
        <p:txBody>
          <a:bodyPr lIns="0" tIns="0" rIns="0" bIns="0" rtlCol="0" anchor="t">
            <a:spAutoFit/>
          </a:bodyPr>
          <a:lstStyle/>
          <a:p>
            <a:pPr algn="l">
              <a:lnSpc>
                <a:spcPts val="3690"/>
              </a:lnSpc>
            </a:pPr>
            <a:r>
              <a:rPr lang="en-US" sz="3075">
                <a:solidFill>
                  <a:srgbClr val="000000"/>
                </a:solidFill>
                <a:latin typeface="Merriweather"/>
              </a:rPr>
              <a:t>During the setup, AMI(Amazon Machine Image) has to be created, which includes an operating system, apps, and configurations. After launching an instance, in the console, the user can either select an AMI template or create one. That AMI is loaded to the Amazon S3(Simple Storage Service), and it is registered with AWS EC2, creating an AMI identifier, at which point users can launch instances as per the requirement.</a:t>
            </a:r>
          </a:p>
          <a:p>
            <a:pPr algn="l">
              <a:lnSpc>
                <a:spcPts val="3690"/>
              </a:lnSpc>
            </a:pPr>
            <a:endParaRPr lang="en-US" sz="3075">
              <a:solidFill>
                <a:srgbClr val="000000"/>
              </a:solidFill>
              <a:latin typeface="Merriweather"/>
            </a:endParaRPr>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5271" y="1132324"/>
            <a:ext cx="7151912" cy="3974297"/>
            <a:chOff x="0" y="0"/>
            <a:chExt cx="2084524" cy="1158364"/>
          </a:xfrm>
        </p:grpSpPr>
        <p:sp>
          <p:nvSpPr>
            <p:cNvPr id="3" name="Freeform 3"/>
            <p:cNvSpPr/>
            <p:nvPr/>
          </p:nvSpPr>
          <p:spPr>
            <a:xfrm>
              <a:off x="0" y="0"/>
              <a:ext cx="2084524" cy="1158364"/>
            </a:xfrm>
            <a:custGeom>
              <a:avLst/>
              <a:gdLst/>
              <a:ahLst/>
              <a:cxnLst/>
              <a:rect l="l" t="t" r="r" b="b"/>
              <a:pathLst>
                <a:path w="2084524" h="1158364">
                  <a:moveTo>
                    <a:pt x="30310" y="0"/>
                  </a:moveTo>
                  <a:lnTo>
                    <a:pt x="2054214" y="0"/>
                  </a:lnTo>
                  <a:cubicBezTo>
                    <a:pt x="2062253" y="0"/>
                    <a:pt x="2069962" y="3193"/>
                    <a:pt x="2075646" y="8878"/>
                  </a:cubicBezTo>
                  <a:cubicBezTo>
                    <a:pt x="2081330" y="14562"/>
                    <a:pt x="2084524" y="22271"/>
                    <a:pt x="2084524" y="30310"/>
                  </a:cubicBezTo>
                  <a:lnTo>
                    <a:pt x="2084524" y="1128054"/>
                  </a:lnTo>
                  <a:cubicBezTo>
                    <a:pt x="2084524" y="1144794"/>
                    <a:pt x="2070953" y="1158364"/>
                    <a:pt x="2054214" y="1158364"/>
                  </a:cubicBezTo>
                  <a:lnTo>
                    <a:pt x="30310" y="1158364"/>
                  </a:lnTo>
                  <a:cubicBezTo>
                    <a:pt x="22271" y="1158364"/>
                    <a:pt x="14562" y="1155171"/>
                    <a:pt x="8878" y="1149486"/>
                  </a:cubicBezTo>
                  <a:cubicBezTo>
                    <a:pt x="3193" y="1143802"/>
                    <a:pt x="0" y="1136093"/>
                    <a:pt x="0" y="1128054"/>
                  </a:cubicBezTo>
                  <a:lnTo>
                    <a:pt x="0" y="30310"/>
                  </a:lnTo>
                  <a:cubicBezTo>
                    <a:pt x="0" y="22271"/>
                    <a:pt x="3193" y="14562"/>
                    <a:pt x="8878" y="8878"/>
                  </a:cubicBezTo>
                  <a:cubicBezTo>
                    <a:pt x="14562" y="3193"/>
                    <a:pt x="22271" y="0"/>
                    <a:pt x="30310" y="0"/>
                  </a:cubicBezTo>
                  <a:close/>
                </a:path>
              </a:pathLst>
            </a:custGeom>
            <a:solidFill>
              <a:srgbClr val="826B3A">
                <a:alpha val="19608"/>
              </a:srgbClr>
            </a:solidFill>
            <a:ln cap="rnd">
              <a:noFill/>
              <a:prstDash val="solid"/>
              <a:round/>
            </a:ln>
          </p:spPr>
        </p:sp>
        <p:sp>
          <p:nvSpPr>
            <p:cNvPr id="4" name="TextBox 4"/>
            <p:cNvSpPr txBox="1"/>
            <p:nvPr/>
          </p:nvSpPr>
          <p:spPr>
            <a:xfrm>
              <a:off x="0" y="-38100"/>
              <a:ext cx="2084524" cy="1196464"/>
            </a:xfrm>
            <a:prstGeom prst="rect">
              <a:avLst/>
            </a:prstGeom>
          </p:spPr>
          <p:txBody>
            <a:bodyPr lIns="45747" tIns="45747" rIns="45747" bIns="45747" rtlCol="0" anchor="ctr"/>
            <a:lstStyle/>
            <a:p>
              <a:pPr marL="0" lvl="0" indent="0" algn="ctr">
                <a:lnSpc>
                  <a:spcPts val="2659"/>
                </a:lnSpc>
                <a:spcBef>
                  <a:spcPct val="0"/>
                </a:spcBef>
              </a:pPr>
              <a:endParaRPr/>
            </a:p>
          </p:txBody>
        </p:sp>
      </p:grpSp>
      <p:grpSp>
        <p:nvGrpSpPr>
          <p:cNvPr id="5" name="Group 5"/>
          <p:cNvGrpSpPr/>
          <p:nvPr/>
        </p:nvGrpSpPr>
        <p:grpSpPr>
          <a:xfrm>
            <a:off x="1028700" y="626464"/>
            <a:ext cx="16230600" cy="8683084"/>
            <a:chOff x="0" y="0"/>
            <a:chExt cx="4730633" cy="2530805"/>
          </a:xfrm>
        </p:grpSpPr>
        <p:sp>
          <p:nvSpPr>
            <p:cNvPr id="6" name="Freeform 6"/>
            <p:cNvSpPr/>
            <p:nvPr/>
          </p:nvSpPr>
          <p:spPr>
            <a:xfrm>
              <a:off x="0" y="0"/>
              <a:ext cx="4730633" cy="2530805"/>
            </a:xfrm>
            <a:custGeom>
              <a:avLst/>
              <a:gdLst/>
              <a:ahLst/>
              <a:cxnLst/>
              <a:rect l="l" t="t" r="r" b="b"/>
              <a:pathLst>
                <a:path w="4730633" h="2530805">
                  <a:moveTo>
                    <a:pt x="13356" y="0"/>
                  </a:moveTo>
                  <a:lnTo>
                    <a:pt x="4717277" y="0"/>
                  </a:lnTo>
                  <a:cubicBezTo>
                    <a:pt x="4724653" y="0"/>
                    <a:pt x="4730633" y="5980"/>
                    <a:pt x="4730633" y="13356"/>
                  </a:cubicBezTo>
                  <a:lnTo>
                    <a:pt x="4730633" y="2517449"/>
                  </a:lnTo>
                  <a:cubicBezTo>
                    <a:pt x="4730633" y="2520991"/>
                    <a:pt x="4729225" y="2524388"/>
                    <a:pt x="4726721" y="2526893"/>
                  </a:cubicBezTo>
                  <a:cubicBezTo>
                    <a:pt x="4724216" y="2529398"/>
                    <a:pt x="4720819" y="2530805"/>
                    <a:pt x="4717277" y="2530805"/>
                  </a:cubicBezTo>
                  <a:lnTo>
                    <a:pt x="13356" y="2530805"/>
                  </a:lnTo>
                  <a:cubicBezTo>
                    <a:pt x="9814" y="2530805"/>
                    <a:pt x="6417" y="2529398"/>
                    <a:pt x="3912" y="2526893"/>
                  </a:cubicBezTo>
                  <a:cubicBezTo>
                    <a:pt x="1407" y="2524388"/>
                    <a:pt x="0" y="2520991"/>
                    <a:pt x="0" y="2517449"/>
                  </a:cubicBezTo>
                  <a:lnTo>
                    <a:pt x="0" y="13356"/>
                  </a:lnTo>
                  <a:cubicBezTo>
                    <a:pt x="0" y="9814"/>
                    <a:pt x="1407" y="6417"/>
                    <a:pt x="3912" y="3912"/>
                  </a:cubicBezTo>
                  <a:cubicBezTo>
                    <a:pt x="6417" y="1407"/>
                    <a:pt x="9814" y="0"/>
                    <a:pt x="13356" y="0"/>
                  </a:cubicBezTo>
                  <a:close/>
                </a:path>
              </a:pathLst>
            </a:custGeom>
            <a:solidFill>
              <a:srgbClr val="FFFFFF"/>
            </a:solidFill>
            <a:ln w="19050" cap="rnd">
              <a:solidFill>
                <a:srgbClr val="000000"/>
              </a:solidFill>
              <a:prstDash val="solid"/>
              <a:round/>
            </a:ln>
          </p:spPr>
        </p:sp>
        <p:sp>
          <p:nvSpPr>
            <p:cNvPr id="7" name="TextBox 7"/>
            <p:cNvSpPr txBox="1"/>
            <p:nvPr/>
          </p:nvSpPr>
          <p:spPr>
            <a:xfrm>
              <a:off x="0" y="-38100"/>
              <a:ext cx="4730633" cy="2568905"/>
            </a:xfrm>
            <a:prstGeom prst="rect">
              <a:avLst/>
            </a:prstGeom>
          </p:spPr>
          <p:txBody>
            <a:bodyPr lIns="45747" tIns="45747" rIns="45747" bIns="45747" rtlCol="0" anchor="ctr"/>
            <a:lstStyle/>
            <a:p>
              <a:pPr algn="ctr">
                <a:lnSpc>
                  <a:spcPts val="2659"/>
                </a:lnSpc>
              </a:pPr>
              <a:endParaRPr/>
            </a:p>
          </p:txBody>
        </p:sp>
      </p:grpSp>
      <p:sp>
        <p:nvSpPr>
          <p:cNvPr id="8" name="AutoShape 8"/>
          <p:cNvSpPr/>
          <p:nvPr/>
        </p:nvSpPr>
        <p:spPr>
          <a:xfrm>
            <a:off x="1028700" y="1602713"/>
            <a:ext cx="16230600" cy="0"/>
          </a:xfrm>
          <a:prstGeom prst="line">
            <a:avLst/>
          </a:prstGeom>
          <a:ln w="9525" cap="flat">
            <a:solidFill>
              <a:srgbClr val="000000"/>
            </a:solidFill>
            <a:prstDash val="solid"/>
            <a:headEnd type="none" w="sm" len="sm"/>
            <a:tailEnd type="none" w="sm" len="sm"/>
          </a:ln>
        </p:spPr>
      </p:sp>
      <p:grpSp>
        <p:nvGrpSpPr>
          <p:cNvPr id="9" name="Group 9"/>
          <p:cNvGrpSpPr/>
          <p:nvPr/>
        </p:nvGrpSpPr>
        <p:grpSpPr>
          <a:xfrm>
            <a:off x="1581743" y="983510"/>
            <a:ext cx="434966" cy="4349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11" name="TextBox 11"/>
            <p:cNvSpPr txBox="1"/>
            <p:nvPr/>
          </p:nvSpPr>
          <p:spPr>
            <a:xfrm>
              <a:off x="76200" y="38100"/>
              <a:ext cx="660400" cy="698500"/>
            </a:xfrm>
            <a:prstGeom prst="rect">
              <a:avLst/>
            </a:prstGeom>
          </p:spPr>
          <p:txBody>
            <a:bodyPr lIns="45747" tIns="45747" rIns="45747" bIns="45747" rtlCol="0" anchor="ctr"/>
            <a:lstStyle/>
            <a:p>
              <a:pPr algn="ctr">
                <a:lnSpc>
                  <a:spcPts val="2659"/>
                </a:lnSpc>
              </a:pPr>
              <a:endParaRPr/>
            </a:p>
          </p:txBody>
        </p:sp>
      </p:grpSp>
      <p:sp>
        <p:nvSpPr>
          <p:cNvPr id="12" name="Freeform 12"/>
          <p:cNvSpPr/>
          <p:nvPr/>
        </p:nvSpPr>
        <p:spPr>
          <a:xfrm>
            <a:off x="16202582" y="1016177"/>
            <a:ext cx="369632" cy="369632"/>
          </a:xfrm>
          <a:custGeom>
            <a:avLst/>
            <a:gdLst/>
            <a:ahLst/>
            <a:cxnLst/>
            <a:rect l="l" t="t" r="r" b="b"/>
            <a:pathLst>
              <a:path w="369632" h="369632">
                <a:moveTo>
                  <a:pt x="0" y="0"/>
                </a:moveTo>
                <a:lnTo>
                  <a:pt x="369632" y="0"/>
                </a:lnTo>
                <a:lnTo>
                  <a:pt x="369632" y="369632"/>
                </a:lnTo>
                <a:lnTo>
                  <a:pt x="0" y="369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274465" y="939647"/>
            <a:ext cx="7020729" cy="530915"/>
          </a:xfrm>
          <a:prstGeom prst="rect">
            <a:avLst/>
          </a:prstGeom>
        </p:spPr>
        <p:txBody>
          <a:bodyPr wrap="square" lIns="0" tIns="0" rIns="0" bIns="0" rtlCol="0" anchor="t">
            <a:spAutoFit/>
          </a:bodyPr>
          <a:lstStyle/>
          <a:p>
            <a:pPr algn="ctr">
              <a:lnSpc>
                <a:spcPts val="4370"/>
              </a:lnSpc>
            </a:pPr>
            <a:r>
              <a:rPr lang="en-US" sz="2800" dirty="0">
                <a:solidFill>
                  <a:srgbClr val="000000"/>
                </a:solidFill>
                <a:latin typeface="Brasika"/>
              </a:rPr>
              <a:t>BENEFITS OF AMAZON EC2</a:t>
            </a:r>
          </a:p>
        </p:txBody>
      </p:sp>
      <p:grpSp>
        <p:nvGrpSpPr>
          <p:cNvPr id="14" name="Group 14"/>
          <p:cNvGrpSpPr/>
          <p:nvPr/>
        </p:nvGrpSpPr>
        <p:grpSpPr>
          <a:xfrm>
            <a:off x="2136328" y="983510"/>
            <a:ext cx="434966" cy="4349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id="16" name="TextBox 16"/>
            <p:cNvSpPr txBox="1"/>
            <p:nvPr/>
          </p:nvSpPr>
          <p:spPr>
            <a:xfrm>
              <a:off x="76200" y="38100"/>
              <a:ext cx="660400" cy="698500"/>
            </a:xfrm>
            <a:prstGeom prst="rect">
              <a:avLst/>
            </a:prstGeom>
          </p:spPr>
          <p:txBody>
            <a:bodyPr lIns="45747" tIns="45747" rIns="45747" bIns="45747" rtlCol="0" anchor="ctr"/>
            <a:lstStyle/>
            <a:p>
              <a:pPr algn="ctr">
                <a:lnSpc>
                  <a:spcPts val="2659"/>
                </a:lnSpc>
              </a:pPr>
              <a:endParaRPr/>
            </a:p>
          </p:txBody>
        </p:sp>
      </p:grpSp>
      <p:grpSp>
        <p:nvGrpSpPr>
          <p:cNvPr id="17" name="Group 17"/>
          <p:cNvGrpSpPr/>
          <p:nvPr/>
        </p:nvGrpSpPr>
        <p:grpSpPr>
          <a:xfrm>
            <a:off x="9429084" y="6687553"/>
            <a:ext cx="7512344" cy="2301457"/>
            <a:chOff x="0" y="0"/>
            <a:chExt cx="2541167" cy="766652"/>
          </a:xfrm>
        </p:grpSpPr>
        <p:sp>
          <p:nvSpPr>
            <p:cNvPr id="18" name="Freeform 18"/>
            <p:cNvSpPr/>
            <p:nvPr/>
          </p:nvSpPr>
          <p:spPr>
            <a:xfrm>
              <a:off x="0" y="0"/>
              <a:ext cx="2541167" cy="766652"/>
            </a:xfrm>
            <a:custGeom>
              <a:avLst/>
              <a:gdLst/>
              <a:ahLst/>
              <a:cxnLst/>
              <a:rect l="l" t="t" r="r" b="b"/>
              <a:pathLst>
                <a:path w="2541167" h="766652">
                  <a:moveTo>
                    <a:pt x="25372" y="0"/>
                  </a:moveTo>
                  <a:lnTo>
                    <a:pt x="2515795" y="0"/>
                  </a:lnTo>
                  <a:cubicBezTo>
                    <a:pt x="2522524" y="0"/>
                    <a:pt x="2528977" y="2673"/>
                    <a:pt x="2533736" y="7431"/>
                  </a:cubicBezTo>
                  <a:cubicBezTo>
                    <a:pt x="2538494" y="12189"/>
                    <a:pt x="2541167" y="18643"/>
                    <a:pt x="2541167" y="25372"/>
                  </a:cubicBezTo>
                  <a:lnTo>
                    <a:pt x="2541167" y="741280"/>
                  </a:lnTo>
                  <a:cubicBezTo>
                    <a:pt x="2541167" y="755293"/>
                    <a:pt x="2529807" y="766652"/>
                    <a:pt x="2515795" y="766652"/>
                  </a:cubicBezTo>
                  <a:lnTo>
                    <a:pt x="25372" y="766652"/>
                  </a:lnTo>
                  <a:cubicBezTo>
                    <a:pt x="18643" y="766652"/>
                    <a:pt x="12189" y="763979"/>
                    <a:pt x="7431" y="759221"/>
                  </a:cubicBezTo>
                  <a:cubicBezTo>
                    <a:pt x="2673" y="754463"/>
                    <a:pt x="0" y="748009"/>
                    <a:pt x="0" y="741280"/>
                  </a:cubicBezTo>
                  <a:lnTo>
                    <a:pt x="0" y="25372"/>
                  </a:lnTo>
                  <a:cubicBezTo>
                    <a:pt x="0" y="18643"/>
                    <a:pt x="2673" y="12189"/>
                    <a:pt x="7431" y="7431"/>
                  </a:cubicBezTo>
                  <a:cubicBezTo>
                    <a:pt x="12189" y="2673"/>
                    <a:pt x="18643" y="0"/>
                    <a:pt x="25372" y="0"/>
                  </a:cubicBezTo>
                  <a:close/>
                </a:path>
              </a:pathLst>
            </a:custGeom>
            <a:solidFill>
              <a:srgbClr val="DCDFF4"/>
            </a:solidFill>
            <a:ln w="85725" cap="rnd">
              <a:solidFill>
                <a:srgbClr val="8A95DB"/>
              </a:solidFill>
              <a:prstDash val="solid"/>
              <a:round/>
            </a:ln>
          </p:spPr>
        </p:sp>
        <p:sp>
          <p:nvSpPr>
            <p:cNvPr id="19" name="TextBox 19"/>
            <p:cNvSpPr txBox="1"/>
            <p:nvPr/>
          </p:nvSpPr>
          <p:spPr>
            <a:xfrm>
              <a:off x="0" y="-28575"/>
              <a:ext cx="2541167" cy="795227"/>
            </a:xfrm>
            <a:prstGeom prst="rect">
              <a:avLst/>
            </a:prstGeom>
          </p:spPr>
          <p:txBody>
            <a:bodyPr lIns="25103" tIns="25103" rIns="25103" bIns="25103" rtlCol="0" anchor="ctr"/>
            <a:lstStyle/>
            <a:p>
              <a:pPr marL="0" lvl="0" indent="0" algn="ctr">
                <a:lnSpc>
                  <a:spcPts val="2171"/>
                </a:lnSpc>
                <a:spcBef>
                  <a:spcPct val="0"/>
                </a:spcBef>
              </a:pPr>
              <a:endParaRPr/>
            </a:p>
          </p:txBody>
        </p:sp>
      </p:grpSp>
      <p:grpSp>
        <p:nvGrpSpPr>
          <p:cNvPr id="20" name="Group 20"/>
          <p:cNvGrpSpPr/>
          <p:nvPr/>
        </p:nvGrpSpPr>
        <p:grpSpPr>
          <a:xfrm>
            <a:off x="13606117" y="1892553"/>
            <a:ext cx="3258857" cy="4502088"/>
            <a:chOff x="0" y="0"/>
            <a:chExt cx="1255930" cy="1682379"/>
          </a:xfrm>
        </p:grpSpPr>
        <p:sp>
          <p:nvSpPr>
            <p:cNvPr id="21" name="Freeform 21"/>
            <p:cNvSpPr/>
            <p:nvPr/>
          </p:nvSpPr>
          <p:spPr>
            <a:xfrm>
              <a:off x="0" y="0"/>
              <a:ext cx="1255930" cy="1682379"/>
            </a:xfrm>
            <a:custGeom>
              <a:avLst/>
              <a:gdLst/>
              <a:ahLst/>
              <a:cxnLst/>
              <a:rect l="l" t="t" r="r" b="b"/>
              <a:pathLst>
                <a:path w="1255930" h="1682379">
                  <a:moveTo>
                    <a:pt x="100769" y="0"/>
                  </a:moveTo>
                  <a:lnTo>
                    <a:pt x="1155160" y="0"/>
                  </a:lnTo>
                  <a:cubicBezTo>
                    <a:pt x="1210814" y="0"/>
                    <a:pt x="1255930" y="45116"/>
                    <a:pt x="1255930" y="100769"/>
                  </a:cubicBezTo>
                  <a:lnTo>
                    <a:pt x="1255930" y="1581609"/>
                  </a:lnTo>
                  <a:cubicBezTo>
                    <a:pt x="1255930" y="1637263"/>
                    <a:pt x="1210814" y="1682379"/>
                    <a:pt x="1155160" y="1682379"/>
                  </a:cubicBezTo>
                  <a:lnTo>
                    <a:pt x="100769" y="1682379"/>
                  </a:lnTo>
                  <a:cubicBezTo>
                    <a:pt x="45116" y="1682379"/>
                    <a:pt x="0" y="1637263"/>
                    <a:pt x="0" y="1581609"/>
                  </a:cubicBezTo>
                  <a:lnTo>
                    <a:pt x="0" y="100769"/>
                  </a:lnTo>
                  <a:cubicBezTo>
                    <a:pt x="0" y="45116"/>
                    <a:pt x="45116" y="0"/>
                    <a:pt x="100769" y="0"/>
                  </a:cubicBezTo>
                  <a:close/>
                </a:path>
              </a:pathLst>
            </a:custGeom>
            <a:solidFill>
              <a:srgbClr val="F7D5CD"/>
            </a:solidFill>
            <a:ln w="161925" cap="rnd">
              <a:solidFill>
                <a:srgbClr val="E67358"/>
              </a:solidFill>
              <a:prstDash val="solid"/>
              <a:round/>
            </a:ln>
          </p:spPr>
        </p:sp>
        <p:sp>
          <p:nvSpPr>
            <p:cNvPr id="22" name="TextBox 22"/>
            <p:cNvSpPr txBox="1"/>
            <p:nvPr/>
          </p:nvSpPr>
          <p:spPr>
            <a:xfrm>
              <a:off x="0" y="-47625"/>
              <a:ext cx="1255930" cy="1730004"/>
            </a:xfrm>
            <a:prstGeom prst="rect">
              <a:avLst/>
            </a:prstGeom>
          </p:spPr>
          <p:txBody>
            <a:bodyPr lIns="23530" tIns="23530" rIns="23530" bIns="23530" rtlCol="0" anchor="ctr"/>
            <a:lstStyle/>
            <a:p>
              <a:pPr marL="0" lvl="0" indent="0" algn="ctr">
                <a:lnSpc>
                  <a:spcPts val="3986"/>
                </a:lnSpc>
                <a:spcBef>
                  <a:spcPct val="0"/>
                </a:spcBef>
              </a:pPr>
              <a:endParaRPr/>
            </a:p>
          </p:txBody>
        </p:sp>
      </p:grpSp>
      <p:grpSp>
        <p:nvGrpSpPr>
          <p:cNvPr id="23" name="Group 23"/>
          <p:cNvGrpSpPr/>
          <p:nvPr/>
        </p:nvGrpSpPr>
        <p:grpSpPr>
          <a:xfrm>
            <a:off x="5904805" y="4991100"/>
            <a:ext cx="3268948" cy="3808377"/>
            <a:chOff x="0" y="0"/>
            <a:chExt cx="1131105" cy="1341603"/>
          </a:xfrm>
        </p:grpSpPr>
        <p:sp>
          <p:nvSpPr>
            <p:cNvPr id="24" name="Freeform 24"/>
            <p:cNvSpPr/>
            <p:nvPr/>
          </p:nvSpPr>
          <p:spPr>
            <a:xfrm>
              <a:off x="0" y="0"/>
              <a:ext cx="1131105" cy="1341603"/>
            </a:xfrm>
            <a:custGeom>
              <a:avLst/>
              <a:gdLst/>
              <a:ahLst/>
              <a:cxnLst/>
              <a:rect l="l" t="t" r="r" b="b"/>
              <a:pathLst>
                <a:path w="1131105" h="1341603">
                  <a:moveTo>
                    <a:pt x="108478" y="0"/>
                  </a:moveTo>
                  <a:lnTo>
                    <a:pt x="1022627" y="0"/>
                  </a:lnTo>
                  <a:cubicBezTo>
                    <a:pt x="1051397" y="0"/>
                    <a:pt x="1078989" y="11429"/>
                    <a:pt x="1099333" y="31773"/>
                  </a:cubicBezTo>
                  <a:cubicBezTo>
                    <a:pt x="1119676" y="52116"/>
                    <a:pt x="1131105" y="79708"/>
                    <a:pt x="1131105" y="108478"/>
                  </a:cubicBezTo>
                  <a:lnTo>
                    <a:pt x="1131105" y="1233125"/>
                  </a:lnTo>
                  <a:cubicBezTo>
                    <a:pt x="1131105" y="1261895"/>
                    <a:pt x="1119676" y="1289487"/>
                    <a:pt x="1099333" y="1309830"/>
                  </a:cubicBezTo>
                  <a:cubicBezTo>
                    <a:pt x="1078989" y="1330174"/>
                    <a:pt x="1051397" y="1341603"/>
                    <a:pt x="1022627" y="1341603"/>
                  </a:cubicBezTo>
                  <a:lnTo>
                    <a:pt x="108478" y="1341603"/>
                  </a:lnTo>
                  <a:cubicBezTo>
                    <a:pt x="48567" y="1341603"/>
                    <a:pt x="0" y="1293036"/>
                    <a:pt x="0" y="1233125"/>
                  </a:cubicBezTo>
                  <a:lnTo>
                    <a:pt x="0" y="108478"/>
                  </a:lnTo>
                  <a:cubicBezTo>
                    <a:pt x="0" y="79708"/>
                    <a:pt x="11429" y="52116"/>
                    <a:pt x="31773" y="31773"/>
                  </a:cubicBezTo>
                  <a:cubicBezTo>
                    <a:pt x="52116" y="11429"/>
                    <a:pt x="79708" y="0"/>
                    <a:pt x="108478" y="0"/>
                  </a:cubicBezTo>
                  <a:close/>
                </a:path>
              </a:pathLst>
            </a:custGeom>
            <a:solidFill>
              <a:srgbClr val="F7E5CC"/>
            </a:solidFill>
            <a:ln w="161925" cap="rnd">
              <a:solidFill>
                <a:srgbClr val="E6AA57"/>
              </a:solidFill>
              <a:prstDash val="solid"/>
              <a:round/>
            </a:ln>
          </p:spPr>
        </p:sp>
        <p:sp>
          <p:nvSpPr>
            <p:cNvPr id="25" name="TextBox 25"/>
            <p:cNvSpPr txBox="1"/>
            <p:nvPr/>
          </p:nvSpPr>
          <p:spPr>
            <a:xfrm>
              <a:off x="0" y="-47625"/>
              <a:ext cx="1131105" cy="1389228"/>
            </a:xfrm>
            <a:prstGeom prst="rect">
              <a:avLst/>
            </a:prstGeom>
          </p:spPr>
          <p:txBody>
            <a:bodyPr lIns="46667" tIns="46667" rIns="46667" bIns="46667" rtlCol="0" anchor="ctr"/>
            <a:lstStyle/>
            <a:p>
              <a:pPr marL="0" lvl="0" indent="0" algn="ctr">
                <a:lnSpc>
                  <a:spcPts val="3986"/>
                </a:lnSpc>
                <a:spcBef>
                  <a:spcPct val="0"/>
                </a:spcBef>
              </a:pPr>
              <a:endParaRPr/>
            </a:p>
          </p:txBody>
        </p:sp>
      </p:grpSp>
      <p:grpSp>
        <p:nvGrpSpPr>
          <p:cNvPr id="26" name="Group 26"/>
          <p:cNvGrpSpPr/>
          <p:nvPr/>
        </p:nvGrpSpPr>
        <p:grpSpPr>
          <a:xfrm>
            <a:off x="1301513" y="6082869"/>
            <a:ext cx="4082074" cy="2839315"/>
            <a:chOff x="0" y="0"/>
            <a:chExt cx="1392450" cy="993573"/>
          </a:xfrm>
        </p:grpSpPr>
        <p:sp>
          <p:nvSpPr>
            <p:cNvPr id="27" name="Freeform 27"/>
            <p:cNvSpPr/>
            <p:nvPr/>
          </p:nvSpPr>
          <p:spPr>
            <a:xfrm>
              <a:off x="0" y="0"/>
              <a:ext cx="1392450" cy="993573"/>
            </a:xfrm>
            <a:custGeom>
              <a:avLst/>
              <a:gdLst/>
              <a:ahLst/>
              <a:cxnLst/>
              <a:rect l="l" t="t" r="r" b="b"/>
              <a:pathLst>
                <a:path w="1392450" h="993573">
                  <a:moveTo>
                    <a:pt x="84042" y="0"/>
                  </a:moveTo>
                  <a:lnTo>
                    <a:pt x="1308408" y="0"/>
                  </a:lnTo>
                  <a:cubicBezTo>
                    <a:pt x="1354823" y="0"/>
                    <a:pt x="1392450" y="37627"/>
                    <a:pt x="1392450" y="84042"/>
                  </a:cubicBezTo>
                  <a:lnTo>
                    <a:pt x="1392450" y="909531"/>
                  </a:lnTo>
                  <a:cubicBezTo>
                    <a:pt x="1392450" y="931820"/>
                    <a:pt x="1383595" y="953197"/>
                    <a:pt x="1367835" y="968958"/>
                  </a:cubicBezTo>
                  <a:cubicBezTo>
                    <a:pt x="1352074" y="984718"/>
                    <a:pt x="1330697" y="993573"/>
                    <a:pt x="1308408" y="993573"/>
                  </a:cubicBezTo>
                  <a:lnTo>
                    <a:pt x="84042" y="993573"/>
                  </a:lnTo>
                  <a:cubicBezTo>
                    <a:pt x="61752" y="993573"/>
                    <a:pt x="40376" y="984718"/>
                    <a:pt x="24615" y="968958"/>
                  </a:cubicBezTo>
                  <a:cubicBezTo>
                    <a:pt x="8854" y="953197"/>
                    <a:pt x="0" y="931820"/>
                    <a:pt x="0" y="909531"/>
                  </a:cubicBezTo>
                  <a:lnTo>
                    <a:pt x="0" y="84042"/>
                  </a:lnTo>
                  <a:cubicBezTo>
                    <a:pt x="0" y="61752"/>
                    <a:pt x="8854" y="40376"/>
                    <a:pt x="24615" y="24615"/>
                  </a:cubicBezTo>
                  <a:cubicBezTo>
                    <a:pt x="40376" y="8854"/>
                    <a:pt x="61752" y="0"/>
                    <a:pt x="84042" y="0"/>
                  </a:cubicBezTo>
                  <a:close/>
                </a:path>
              </a:pathLst>
            </a:custGeom>
            <a:solidFill>
              <a:srgbClr val="E2E9D7"/>
            </a:solidFill>
            <a:ln w="161925" cap="rnd">
              <a:solidFill>
                <a:srgbClr val="9EB57A"/>
              </a:solidFill>
              <a:prstDash val="solid"/>
              <a:round/>
            </a:ln>
          </p:spPr>
        </p:sp>
        <p:sp>
          <p:nvSpPr>
            <p:cNvPr id="28" name="TextBox 28"/>
            <p:cNvSpPr txBox="1"/>
            <p:nvPr/>
          </p:nvSpPr>
          <p:spPr>
            <a:xfrm>
              <a:off x="0" y="-47625"/>
              <a:ext cx="1392450" cy="1041198"/>
            </a:xfrm>
            <a:prstGeom prst="rect">
              <a:avLst/>
            </a:prstGeom>
          </p:spPr>
          <p:txBody>
            <a:bodyPr lIns="25448" tIns="25448" rIns="25448" bIns="25448" rtlCol="0" anchor="ctr"/>
            <a:lstStyle/>
            <a:p>
              <a:pPr marL="0" lvl="0" indent="0" algn="ctr">
                <a:lnSpc>
                  <a:spcPts val="3986"/>
                </a:lnSpc>
                <a:spcBef>
                  <a:spcPct val="0"/>
                </a:spcBef>
              </a:pPr>
              <a:endParaRPr/>
            </a:p>
          </p:txBody>
        </p:sp>
      </p:grpSp>
      <p:grpSp>
        <p:nvGrpSpPr>
          <p:cNvPr id="29" name="Group 29"/>
          <p:cNvGrpSpPr/>
          <p:nvPr/>
        </p:nvGrpSpPr>
        <p:grpSpPr>
          <a:xfrm>
            <a:off x="1301511" y="2095530"/>
            <a:ext cx="4205461" cy="3599975"/>
            <a:chOff x="0" y="0"/>
            <a:chExt cx="1311061" cy="1098542"/>
          </a:xfrm>
        </p:grpSpPr>
        <p:sp>
          <p:nvSpPr>
            <p:cNvPr id="30" name="Freeform 30"/>
            <p:cNvSpPr/>
            <p:nvPr/>
          </p:nvSpPr>
          <p:spPr>
            <a:xfrm>
              <a:off x="0" y="0"/>
              <a:ext cx="1311061" cy="1098542"/>
            </a:xfrm>
            <a:custGeom>
              <a:avLst/>
              <a:gdLst/>
              <a:ahLst/>
              <a:cxnLst/>
              <a:rect l="l" t="t" r="r" b="b"/>
              <a:pathLst>
                <a:path w="1311061" h="1098542">
                  <a:moveTo>
                    <a:pt x="82740" y="0"/>
                  </a:moveTo>
                  <a:lnTo>
                    <a:pt x="1228321" y="0"/>
                  </a:lnTo>
                  <a:cubicBezTo>
                    <a:pt x="1250265" y="0"/>
                    <a:pt x="1271310" y="8717"/>
                    <a:pt x="1286827" y="24234"/>
                  </a:cubicBezTo>
                  <a:cubicBezTo>
                    <a:pt x="1302344" y="39751"/>
                    <a:pt x="1311061" y="60796"/>
                    <a:pt x="1311061" y="82740"/>
                  </a:cubicBezTo>
                  <a:lnTo>
                    <a:pt x="1311061" y="1015802"/>
                  </a:lnTo>
                  <a:cubicBezTo>
                    <a:pt x="1311061" y="1061498"/>
                    <a:pt x="1274017" y="1098542"/>
                    <a:pt x="1228321" y="1098542"/>
                  </a:cubicBezTo>
                  <a:lnTo>
                    <a:pt x="82740" y="1098542"/>
                  </a:lnTo>
                  <a:cubicBezTo>
                    <a:pt x="60796" y="1098542"/>
                    <a:pt x="39751" y="1089825"/>
                    <a:pt x="24234" y="1074308"/>
                  </a:cubicBezTo>
                  <a:cubicBezTo>
                    <a:pt x="8717" y="1058791"/>
                    <a:pt x="0" y="1037746"/>
                    <a:pt x="0" y="1015802"/>
                  </a:cubicBezTo>
                  <a:lnTo>
                    <a:pt x="0" y="82740"/>
                  </a:lnTo>
                  <a:cubicBezTo>
                    <a:pt x="0" y="37044"/>
                    <a:pt x="37044" y="0"/>
                    <a:pt x="82740" y="0"/>
                  </a:cubicBezTo>
                  <a:close/>
                </a:path>
              </a:pathLst>
            </a:custGeom>
            <a:solidFill>
              <a:srgbClr val="F7D5CD"/>
            </a:solidFill>
            <a:ln w="161925" cap="rnd">
              <a:solidFill>
                <a:srgbClr val="E67358"/>
              </a:solidFill>
              <a:prstDash val="solid"/>
              <a:round/>
            </a:ln>
          </p:spPr>
        </p:sp>
        <p:sp>
          <p:nvSpPr>
            <p:cNvPr id="31" name="TextBox 31"/>
            <p:cNvSpPr txBox="1"/>
            <p:nvPr/>
          </p:nvSpPr>
          <p:spPr>
            <a:xfrm>
              <a:off x="0" y="-47625"/>
              <a:ext cx="1311061" cy="1146167"/>
            </a:xfrm>
            <a:prstGeom prst="rect">
              <a:avLst/>
            </a:prstGeom>
          </p:spPr>
          <p:txBody>
            <a:bodyPr lIns="38285" tIns="38285" rIns="38285" bIns="38285" rtlCol="0" anchor="ctr"/>
            <a:lstStyle/>
            <a:p>
              <a:pPr marL="0" lvl="0" indent="0" algn="ctr">
                <a:lnSpc>
                  <a:spcPts val="3986"/>
                </a:lnSpc>
                <a:spcBef>
                  <a:spcPct val="0"/>
                </a:spcBef>
              </a:pPr>
              <a:endParaRPr/>
            </a:p>
          </p:txBody>
        </p:sp>
      </p:grpSp>
      <p:sp>
        <p:nvSpPr>
          <p:cNvPr id="32" name="TextBox 32"/>
          <p:cNvSpPr txBox="1"/>
          <p:nvPr/>
        </p:nvSpPr>
        <p:spPr>
          <a:xfrm>
            <a:off x="1538357" y="2852959"/>
            <a:ext cx="3883223" cy="2806286"/>
          </a:xfrm>
          <a:prstGeom prst="rect">
            <a:avLst/>
          </a:prstGeom>
        </p:spPr>
        <p:txBody>
          <a:bodyPr lIns="0" tIns="0" rIns="0" bIns="0" rtlCol="0" anchor="t">
            <a:spAutoFit/>
          </a:bodyPr>
          <a:lstStyle/>
          <a:p>
            <a:pPr algn="l">
              <a:lnSpc>
                <a:spcPts val="2238"/>
              </a:lnSpc>
            </a:pPr>
            <a:r>
              <a:rPr lang="en-US" sz="1598" dirty="0">
                <a:solidFill>
                  <a:srgbClr val="000001"/>
                </a:solidFill>
                <a:latin typeface="Merriweather"/>
              </a:rPr>
              <a:t>Amazon works with Amazon VPC to provide robust networking and security for the compute resources. The compute instances are located in </a:t>
            </a:r>
          </a:p>
          <a:p>
            <a:pPr algn="l">
              <a:lnSpc>
                <a:spcPts val="2238"/>
              </a:lnSpc>
            </a:pPr>
            <a:r>
              <a:rPr lang="en-US" sz="1598" dirty="0">
                <a:solidFill>
                  <a:srgbClr val="000001"/>
                </a:solidFill>
                <a:latin typeface="Merriweather"/>
              </a:rPr>
              <a:t>a VPC (Virtual Private Cloud) in a specific IP range. This specific function helps the user in deciding which instances are exposed to the internet and which remains private.</a:t>
            </a:r>
          </a:p>
          <a:p>
            <a:pPr marL="0" lvl="0" indent="0" algn="l">
              <a:lnSpc>
                <a:spcPts val="2238"/>
              </a:lnSpc>
              <a:spcBef>
                <a:spcPct val="0"/>
              </a:spcBef>
            </a:pPr>
            <a:endParaRPr lang="en-US" sz="1598" dirty="0">
              <a:solidFill>
                <a:srgbClr val="000001"/>
              </a:solidFill>
              <a:latin typeface="Merriweather"/>
            </a:endParaRPr>
          </a:p>
        </p:txBody>
      </p:sp>
      <p:grpSp>
        <p:nvGrpSpPr>
          <p:cNvPr id="33" name="Group 33"/>
          <p:cNvGrpSpPr/>
          <p:nvPr/>
        </p:nvGrpSpPr>
        <p:grpSpPr>
          <a:xfrm>
            <a:off x="5854070" y="1827198"/>
            <a:ext cx="3692719" cy="2807997"/>
            <a:chOff x="0" y="0"/>
            <a:chExt cx="1012764" cy="765195"/>
          </a:xfrm>
        </p:grpSpPr>
        <p:sp>
          <p:nvSpPr>
            <p:cNvPr id="34" name="Freeform 34"/>
            <p:cNvSpPr/>
            <p:nvPr/>
          </p:nvSpPr>
          <p:spPr>
            <a:xfrm>
              <a:off x="0" y="0"/>
              <a:ext cx="1012764" cy="765195"/>
            </a:xfrm>
            <a:custGeom>
              <a:avLst/>
              <a:gdLst/>
              <a:ahLst/>
              <a:cxnLst/>
              <a:rect l="l" t="t" r="r" b="b"/>
              <a:pathLst>
                <a:path w="1012764" h="765195">
                  <a:moveTo>
                    <a:pt x="91692" y="0"/>
                  </a:moveTo>
                  <a:lnTo>
                    <a:pt x="921071" y="0"/>
                  </a:lnTo>
                  <a:cubicBezTo>
                    <a:pt x="971712" y="0"/>
                    <a:pt x="1012764" y="41052"/>
                    <a:pt x="1012764" y="91692"/>
                  </a:cubicBezTo>
                  <a:lnTo>
                    <a:pt x="1012764" y="673503"/>
                  </a:lnTo>
                  <a:cubicBezTo>
                    <a:pt x="1012764" y="697821"/>
                    <a:pt x="1003103" y="721143"/>
                    <a:pt x="985907" y="738339"/>
                  </a:cubicBezTo>
                  <a:cubicBezTo>
                    <a:pt x="968712" y="755535"/>
                    <a:pt x="945390" y="765195"/>
                    <a:pt x="921071" y="765195"/>
                  </a:cubicBezTo>
                  <a:lnTo>
                    <a:pt x="91692" y="765195"/>
                  </a:lnTo>
                  <a:cubicBezTo>
                    <a:pt x="67374" y="765195"/>
                    <a:pt x="44052" y="755535"/>
                    <a:pt x="26856" y="738339"/>
                  </a:cubicBezTo>
                  <a:cubicBezTo>
                    <a:pt x="9660" y="721143"/>
                    <a:pt x="0" y="697821"/>
                    <a:pt x="0" y="673503"/>
                  </a:cubicBezTo>
                  <a:lnTo>
                    <a:pt x="0" y="91692"/>
                  </a:lnTo>
                  <a:cubicBezTo>
                    <a:pt x="0" y="67374"/>
                    <a:pt x="9660" y="44052"/>
                    <a:pt x="26856" y="26856"/>
                  </a:cubicBezTo>
                  <a:cubicBezTo>
                    <a:pt x="44052" y="9660"/>
                    <a:pt x="67374" y="0"/>
                    <a:pt x="91692" y="0"/>
                  </a:cubicBezTo>
                  <a:close/>
                </a:path>
              </a:pathLst>
            </a:custGeom>
            <a:solidFill>
              <a:srgbClr val="D7E5E9"/>
            </a:solidFill>
            <a:ln w="161925" cap="rnd">
              <a:solidFill>
                <a:srgbClr val="7AA9B5"/>
              </a:solidFill>
              <a:prstDash val="solid"/>
              <a:round/>
            </a:ln>
          </p:spPr>
        </p:sp>
        <p:sp>
          <p:nvSpPr>
            <p:cNvPr id="35" name="TextBox 35"/>
            <p:cNvSpPr txBox="1"/>
            <p:nvPr/>
          </p:nvSpPr>
          <p:spPr>
            <a:xfrm>
              <a:off x="0" y="-47625"/>
              <a:ext cx="1012764" cy="812820"/>
            </a:xfrm>
            <a:prstGeom prst="rect">
              <a:avLst/>
            </a:prstGeom>
          </p:spPr>
          <p:txBody>
            <a:bodyPr lIns="33979" tIns="33979" rIns="33979" bIns="33979" rtlCol="0" anchor="ctr"/>
            <a:lstStyle/>
            <a:p>
              <a:pPr marL="0" lvl="0" indent="0" algn="ctr">
                <a:lnSpc>
                  <a:spcPts val="3986"/>
                </a:lnSpc>
                <a:spcBef>
                  <a:spcPct val="0"/>
                </a:spcBef>
              </a:pPr>
              <a:endParaRPr/>
            </a:p>
          </p:txBody>
        </p:sp>
      </p:grpSp>
      <p:sp>
        <p:nvSpPr>
          <p:cNvPr id="36" name="TextBox 36"/>
          <p:cNvSpPr txBox="1"/>
          <p:nvPr/>
        </p:nvSpPr>
        <p:spPr>
          <a:xfrm>
            <a:off x="1622076" y="2331528"/>
            <a:ext cx="2567891" cy="446392"/>
          </a:xfrm>
          <a:prstGeom prst="rect">
            <a:avLst/>
          </a:prstGeom>
        </p:spPr>
        <p:txBody>
          <a:bodyPr lIns="0" tIns="0" rIns="0" bIns="0" rtlCol="0" anchor="t">
            <a:spAutoFit/>
          </a:bodyPr>
          <a:lstStyle/>
          <a:p>
            <a:pPr marL="0" lvl="0" indent="0" algn="l">
              <a:lnSpc>
                <a:spcPts val="3745"/>
              </a:lnSpc>
              <a:spcBef>
                <a:spcPct val="0"/>
              </a:spcBef>
            </a:pPr>
            <a:r>
              <a:rPr lang="en-US" sz="2675">
                <a:solidFill>
                  <a:srgbClr val="000001"/>
                </a:solidFill>
                <a:latin typeface="Merriweather"/>
              </a:rPr>
              <a:t>SECURITY</a:t>
            </a:r>
          </a:p>
        </p:txBody>
      </p:sp>
      <p:sp>
        <p:nvSpPr>
          <p:cNvPr id="37" name="TextBox 37"/>
          <p:cNvSpPr txBox="1"/>
          <p:nvPr/>
        </p:nvSpPr>
        <p:spPr>
          <a:xfrm>
            <a:off x="1622076" y="6189445"/>
            <a:ext cx="2567891" cy="446392"/>
          </a:xfrm>
          <a:prstGeom prst="rect">
            <a:avLst/>
          </a:prstGeom>
        </p:spPr>
        <p:txBody>
          <a:bodyPr lIns="0" tIns="0" rIns="0" bIns="0" rtlCol="0" anchor="t">
            <a:spAutoFit/>
          </a:bodyPr>
          <a:lstStyle/>
          <a:p>
            <a:pPr marL="0" lvl="0" indent="0" algn="l">
              <a:lnSpc>
                <a:spcPts val="3745"/>
              </a:lnSpc>
              <a:spcBef>
                <a:spcPct val="0"/>
              </a:spcBef>
            </a:pPr>
            <a:r>
              <a:rPr lang="en-US" sz="2675">
                <a:solidFill>
                  <a:srgbClr val="000001"/>
                </a:solidFill>
                <a:latin typeface="Merriweather"/>
              </a:rPr>
              <a:t>RELIABILITY</a:t>
            </a:r>
          </a:p>
        </p:txBody>
      </p:sp>
      <p:sp>
        <p:nvSpPr>
          <p:cNvPr id="38" name="TextBox 38"/>
          <p:cNvSpPr txBox="1"/>
          <p:nvPr/>
        </p:nvSpPr>
        <p:spPr>
          <a:xfrm>
            <a:off x="1565474" y="6803510"/>
            <a:ext cx="3802557" cy="2069545"/>
          </a:xfrm>
          <a:prstGeom prst="rect">
            <a:avLst/>
          </a:prstGeom>
        </p:spPr>
        <p:txBody>
          <a:bodyPr lIns="0" tIns="0" rIns="0" bIns="0" rtlCol="0" anchor="t">
            <a:spAutoFit/>
          </a:bodyPr>
          <a:lstStyle/>
          <a:p>
            <a:pPr algn="l">
              <a:lnSpc>
                <a:spcPts val="2364"/>
              </a:lnSpc>
            </a:pPr>
            <a:r>
              <a:rPr lang="en-US" sz="1688" dirty="0">
                <a:solidFill>
                  <a:srgbClr val="000001"/>
                </a:solidFill>
                <a:latin typeface="Merriweather"/>
              </a:rPr>
              <a:t>Amazon EC2 offers 99.9% availability for each Amazon EC2 region. The services are highly reliable where replacement of instances can be done easily and rapidly.</a:t>
            </a:r>
          </a:p>
          <a:p>
            <a:pPr marL="0" lvl="0" indent="0" algn="l">
              <a:lnSpc>
                <a:spcPts val="2364"/>
              </a:lnSpc>
              <a:spcBef>
                <a:spcPct val="0"/>
              </a:spcBef>
            </a:pPr>
            <a:endParaRPr lang="en-US" sz="1688" dirty="0">
              <a:solidFill>
                <a:srgbClr val="000001"/>
              </a:solidFill>
              <a:latin typeface="Merriweather"/>
            </a:endParaRPr>
          </a:p>
        </p:txBody>
      </p:sp>
      <p:sp>
        <p:nvSpPr>
          <p:cNvPr id="39" name="TextBox 39"/>
          <p:cNvSpPr txBox="1"/>
          <p:nvPr/>
        </p:nvSpPr>
        <p:spPr>
          <a:xfrm>
            <a:off x="13824369" y="2062840"/>
            <a:ext cx="2378213" cy="416937"/>
          </a:xfrm>
          <a:prstGeom prst="rect">
            <a:avLst/>
          </a:prstGeom>
        </p:spPr>
        <p:txBody>
          <a:bodyPr lIns="0" tIns="0" rIns="0" bIns="0" rtlCol="0" anchor="t">
            <a:spAutoFit/>
          </a:bodyPr>
          <a:lstStyle/>
          <a:p>
            <a:pPr marL="0" lvl="0" indent="0" algn="l">
              <a:lnSpc>
                <a:spcPts val="3469"/>
              </a:lnSpc>
              <a:spcBef>
                <a:spcPct val="0"/>
              </a:spcBef>
            </a:pPr>
            <a:r>
              <a:rPr lang="en-US" sz="2477">
                <a:solidFill>
                  <a:srgbClr val="000001"/>
                </a:solidFill>
                <a:latin typeface="Merriweather"/>
              </a:rPr>
              <a:t>FLEXIBILITY</a:t>
            </a:r>
          </a:p>
        </p:txBody>
      </p:sp>
      <p:sp>
        <p:nvSpPr>
          <p:cNvPr id="40" name="TextBox 40"/>
          <p:cNvSpPr txBox="1"/>
          <p:nvPr/>
        </p:nvSpPr>
        <p:spPr>
          <a:xfrm>
            <a:off x="6132954" y="5815773"/>
            <a:ext cx="2774911" cy="2856161"/>
          </a:xfrm>
          <a:prstGeom prst="rect">
            <a:avLst/>
          </a:prstGeom>
        </p:spPr>
        <p:txBody>
          <a:bodyPr lIns="0" tIns="0" rIns="0" bIns="0" rtlCol="0" anchor="t">
            <a:spAutoFit/>
          </a:bodyPr>
          <a:lstStyle/>
          <a:p>
            <a:pPr algn="l">
              <a:lnSpc>
                <a:spcPts val="2075"/>
              </a:lnSpc>
            </a:pPr>
            <a:r>
              <a:rPr lang="en-US" sz="1482" dirty="0">
                <a:solidFill>
                  <a:srgbClr val="000001"/>
                </a:solidFill>
                <a:latin typeface="Merriweather"/>
              </a:rPr>
              <a:t>EC2 is inexpensive as it allows the user to select plans as per the requirement. This will help the user to save cost and utilize the resources fully. EC2 passes the benefits of Amazon’s scale as the user has to pay a very low amount compared to the services they provide.</a:t>
            </a:r>
          </a:p>
          <a:p>
            <a:pPr marL="0" lvl="0" indent="0" algn="l">
              <a:lnSpc>
                <a:spcPts val="2075"/>
              </a:lnSpc>
              <a:spcBef>
                <a:spcPct val="0"/>
              </a:spcBef>
            </a:pPr>
            <a:endParaRPr lang="en-US" sz="1482" dirty="0">
              <a:solidFill>
                <a:srgbClr val="000001"/>
              </a:solidFill>
              <a:latin typeface="Merriweather"/>
            </a:endParaRPr>
          </a:p>
        </p:txBody>
      </p:sp>
      <p:sp>
        <p:nvSpPr>
          <p:cNvPr id="41" name="TextBox 41"/>
          <p:cNvSpPr txBox="1"/>
          <p:nvPr/>
        </p:nvSpPr>
        <p:spPr>
          <a:xfrm>
            <a:off x="6143036" y="5259535"/>
            <a:ext cx="2225286" cy="393189"/>
          </a:xfrm>
          <a:prstGeom prst="rect">
            <a:avLst/>
          </a:prstGeom>
        </p:spPr>
        <p:txBody>
          <a:bodyPr lIns="0" tIns="0" rIns="0" bIns="0" rtlCol="0" anchor="t">
            <a:spAutoFit/>
          </a:bodyPr>
          <a:lstStyle/>
          <a:p>
            <a:pPr marL="0" lvl="0" indent="0" algn="l">
              <a:lnSpc>
                <a:spcPts val="3245"/>
              </a:lnSpc>
              <a:spcBef>
                <a:spcPct val="0"/>
              </a:spcBef>
            </a:pPr>
            <a:r>
              <a:rPr lang="en-US" sz="2318" dirty="0">
                <a:solidFill>
                  <a:srgbClr val="000001"/>
                </a:solidFill>
                <a:latin typeface="Merriweather"/>
              </a:rPr>
              <a:t>COST SAVING</a:t>
            </a:r>
          </a:p>
        </p:txBody>
      </p:sp>
      <p:sp>
        <p:nvSpPr>
          <p:cNvPr id="42" name="TextBox 42"/>
          <p:cNvSpPr txBox="1"/>
          <p:nvPr/>
        </p:nvSpPr>
        <p:spPr>
          <a:xfrm>
            <a:off x="13823286" y="2591691"/>
            <a:ext cx="3040605" cy="3667671"/>
          </a:xfrm>
          <a:prstGeom prst="rect">
            <a:avLst/>
          </a:prstGeom>
        </p:spPr>
        <p:txBody>
          <a:bodyPr wrap="square" lIns="0" tIns="0" rIns="0" bIns="0" rtlCol="0" anchor="t">
            <a:spAutoFit/>
          </a:bodyPr>
          <a:lstStyle/>
          <a:p>
            <a:pPr marL="0" lvl="0" indent="0" algn="l">
              <a:lnSpc>
                <a:spcPts val="2606"/>
              </a:lnSpc>
              <a:spcBef>
                <a:spcPct val="0"/>
              </a:spcBef>
            </a:pPr>
            <a:r>
              <a:rPr lang="en-US" dirty="0">
                <a:solidFill>
                  <a:srgbClr val="000001"/>
                </a:solidFill>
                <a:latin typeface="Merriweather"/>
              </a:rPr>
              <a:t>EC2 provides you with choices of multiple instance types, software packages, instance storages, and operating systems. EC2 lets us configure memory, CPU and boot partition size which is optimal for the operating system and application.</a:t>
            </a:r>
          </a:p>
        </p:txBody>
      </p:sp>
      <p:sp>
        <p:nvSpPr>
          <p:cNvPr id="43" name="TextBox 43"/>
          <p:cNvSpPr txBox="1"/>
          <p:nvPr/>
        </p:nvSpPr>
        <p:spPr>
          <a:xfrm>
            <a:off x="6009939" y="2095531"/>
            <a:ext cx="3380982" cy="682389"/>
          </a:xfrm>
          <a:prstGeom prst="rect">
            <a:avLst/>
          </a:prstGeom>
        </p:spPr>
        <p:txBody>
          <a:bodyPr lIns="0" tIns="0" rIns="0" bIns="0" rtlCol="0" anchor="t">
            <a:spAutoFit/>
          </a:bodyPr>
          <a:lstStyle/>
          <a:p>
            <a:pPr marL="0" lvl="0" indent="0" algn="l">
              <a:lnSpc>
                <a:spcPts val="2788"/>
              </a:lnSpc>
              <a:spcBef>
                <a:spcPct val="0"/>
              </a:spcBef>
            </a:pPr>
            <a:r>
              <a:rPr lang="en-US" sz="1991">
                <a:solidFill>
                  <a:srgbClr val="000001"/>
                </a:solidFill>
                <a:latin typeface="Merriweather"/>
              </a:rPr>
              <a:t>COMPLETE COMPUTING SOLUTION</a:t>
            </a:r>
          </a:p>
        </p:txBody>
      </p:sp>
      <p:sp>
        <p:nvSpPr>
          <p:cNvPr id="44" name="TextBox 44"/>
          <p:cNvSpPr txBox="1"/>
          <p:nvPr/>
        </p:nvSpPr>
        <p:spPr>
          <a:xfrm>
            <a:off x="6007223" y="2930834"/>
            <a:ext cx="3391416" cy="1609743"/>
          </a:xfrm>
          <a:prstGeom prst="rect">
            <a:avLst/>
          </a:prstGeom>
        </p:spPr>
        <p:txBody>
          <a:bodyPr lIns="0" tIns="0" rIns="0" bIns="0" rtlCol="0" anchor="t">
            <a:spAutoFit/>
          </a:bodyPr>
          <a:lstStyle/>
          <a:p>
            <a:pPr algn="l">
              <a:lnSpc>
                <a:spcPts val="2157"/>
              </a:lnSpc>
            </a:pPr>
            <a:r>
              <a:rPr lang="en-US" sz="1541" dirty="0">
                <a:solidFill>
                  <a:srgbClr val="000001"/>
                </a:solidFill>
                <a:latin typeface="Merriweather"/>
              </a:rPr>
              <a:t>EC2 works fine with Amazon RDS, S3, Dynamo DB and Amazon SQS. This provides complete computing, processing and storage solution.</a:t>
            </a:r>
          </a:p>
          <a:p>
            <a:pPr marL="0" lvl="0" indent="0" algn="l">
              <a:lnSpc>
                <a:spcPts val="2157"/>
              </a:lnSpc>
              <a:spcBef>
                <a:spcPct val="0"/>
              </a:spcBef>
            </a:pPr>
            <a:endParaRPr lang="en-US" sz="1541" dirty="0">
              <a:solidFill>
                <a:srgbClr val="000001"/>
              </a:solidFill>
              <a:latin typeface="Merriweather"/>
            </a:endParaRPr>
          </a:p>
        </p:txBody>
      </p:sp>
      <p:sp>
        <p:nvSpPr>
          <p:cNvPr id="45" name="TextBox 45"/>
          <p:cNvSpPr txBox="1"/>
          <p:nvPr/>
        </p:nvSpPr>
        <p:spPr>
          <a:xfrm>
            <a:off x="9632431" y="6885310"/>
            <a:ext cx="5707287" cy="416937"/>
          </a:xfrm>
          <a:prstGeom prst="rect">
            <a:avLst/>
          </a:prstGeom>
        </p:spPr>
        <p:txBody>
          <a:bodyPr lIns="0" tIns="0" rIns="0" bIns="0" rtlCol="0" anchor="t">
            <a:spAutoFit/>
          </a:bodyPr>
          <a:lstStyle/>
          <a:p>
            <a:pPr marL="0" lvl="0" indent="0" algn="l">
              <a:lnSpc>
                <a:spcPts val="3469"/>
              </a:lnSpc>
              <a:spcBef>
                <a:spcPct val="0"/>
              </a:spcBef>
            </a:pPr>
            <a:r>
              <a:rPr lang="en-US" sz="2477" dirty="0">
                <a:solidFill>
                  <a:srgbClr val="000001"/>
                </a:solidFill>
                <a:latin typeface="Merriweather"/>
              </a:rPr>
              <a:t>ELASTIC WEB-SCALE COMPUTING</a:t>
            </a:r>
          </a:p>
        </p:txBody>
      </p:sp>
      <p:sp>
        <p:nvSpPr>
          <p:cNvPr id="46" name="TextBox 46"/>
          <p:cNvSpPr txBox="1"/>
          <p:nvPr/>
        </p:nvSpPr>
        <p:spPr>
          <a:xfrm>
            <a:off x="9632431" y="7441374"/>
            <a:ext cx="7105650" cy="1677742"/>
          </a:xfrm>
          <a:prstGeom prst="rect">
            <a:avLst/>
          </a:prstGeom>
        </p:spPr>
        <p:txBody>
          <a:bodyPr wrap="square" lIns="0" tIns="0" rIns="0" bIns="0" rtlCol="0" anchor="t">
            <a:spAutoFit/>
          </a:bodyPr>
          <a:lstStyle/>
          <a:p>
            <a:pPr algn="l">
              <a:lnSpc>
                <a:spcPts val="2236"/>
              </a:lnSpc>
            </a:pPr>
            <a:r>
              <a:rPr lang="en-US" sz="1597" dirty="0">
                <a:solidFill>
                  <a:srgbClr val="000001"/>
                </a:solidFill>
                <a:latin typeface="Merriweather"/>
              </a:rPr>
              <a:t>Enterprises can easily increase or decrease capacity within minutes. They can commission thousands of server instances simultaneously. Additionally, all the server instances are handled by the web service APIs which can scale the servers up and down depending on the requirements.</a:t>
            </a:r>
          </a:p>
          <a:p>
            <a:pPr marL="0" lvl="0" indent="0" algn="l">
              <a:lnSpc>
                <a:spcPts val="2236"/>
              </a:lnSpc>
              <a:spcBef>
                <a:spcPct val="0"/>
              </a:spcBef>
            </a:pPr>
            <a:endParaRPr lang="en-US" sz="1597" dirty="0">
              <a:solidFill>
                <a:srgbClr val="000001"/>
              </a:solidFill>
              <a:latin typeface="Merriweather"/>
            </a:endParaRPr>
          </a:p>
        </p:txBody>
      </p:sp>
      <p:grpSp>
        <p:nvGrpSpPr>
          <p:cNvPr id="47" name="Group 47"/>
          <p:cNvGrpSpPr/>
          <p:nvPr/>
        </p:nvGrpSpPr>
        <p:grpSpPr>
          <a:xfrm>
            <a:off x="9893887" y="2331528"/>
            <a:ext cx="3376331" cy="4104926"/>
            <a:chOff x="0" y="0"/>
            <a:chExt cx="4701524" cy="5521776"/>
          </a:xfrm>
        </p:grpSpPr>
        <p:grpSp>
          <p:nvGrpSpPr>
            <p:cNvPr id="48" name="Group 48"/>
            <p:cNvGrpSpPr/>
            <p:nvPr/>
          </p:nvGrpSpPr>
          <p:grpSpPr>
            <a:xfrm>
              <a:off x="0" y="0"/>
              <a:ext cx="4701524" cy="5521776"/>
              <a:chOff x="0" y="0"/>
              <a:chExt cx="1214896" cy="1426852"/>
            </a:xfrm>
          </p:grpSpPr>
          <p:sp>
            <p:nvSpPr>
              <p:cNvPr id="49" name="Freeform 49"/>
              <p:cNvSpPr/>
              <p:nvPr/>
            </p:nvSpPr>
            <p:spPr>
              <a:xfrm>
                <a:off x="0" y="0"/>
                <a:ext cx="1214896" cy="1426852"/>
              </a:xfrm>
              <a:custGeom>
                <a:avLst/>
                <a:gdLst/>
                <a:ahLst/>
                <a:cxnLst/>
                <a:rect l="l" t="t" r="r" b="b"/>
                <a:pathLst>
                  <a:path w="1214896" h="1426852">
                    <a:moveTo>
                      <a:pt x="100997" y="0"/>
                    </a:moveTo>
                    <a:lnTo>
                      <a:pt x="1113899" y="0"/>
                    </a:lnTo>
                    <a:cubicBezTo>
                      <a:pt x="1140685" y="0"/>
                      <a:pt x="1166374" y="10641"/>
                      <a:pt x="1185314" y="29581"/>
                    </a:cubicBezTo>
                    <a:cubicBezTo>
                      <a:pt x="1204255" y="48522"/>
                      <a:pt x="1214896" y="74211"/>
                      <a:pt x="1214896" y="100997"/>
                    </a:cubicBezTo>
                    <a:lnTo>
                      <a:pt x="1214896" y="1325856"/>
                    </a:lnTo>
                    <a:cubicBezTo>
                      <a:pt x="1214896" y="1352642"/>
                      <a:pt x="1204255" y="1378331"/>
                      <a:pt x="1185314" y="1397271"/>
                    </a:cubicBezTo>
                    <a:cubicBezTo>
                      <a:pt x="1166374" y="1416212"/>
                      <a:pt x="1140685" y="1426852"/>
                      <a:pt x="1113899" y="1426852"/>
                    </a:cubicBezTo>
                    <a:lnTo>
                      <a:pt x="100997" y="1426852"/>
                    </a:lnTo>
                    <a:cubicBezTo>
                      <a:pt x="45218" y="1426852"/>
                      <a:pt x="0" y="1381635"/>
                      <a:pt x="0" y="1325856"/>
                    </a:cubicBezTo>
                    <a:lnTo>
                      <a:pt x="0" y="100997"/>
                    </a:lnTo>
                    <a:cubicBezTo>
                      <a:pt x="0" y="74211"/>
                      <a:pt x="10641" y="48522"/>
                      <a:pt x="29581" y="29581"/>
                    </a:cubicBezTo>
                    <a:cubicBezTo>
                      <a:pt x="48522" y="10641"/>
                      <a:pt x="74211" y="0"/>
                      <a:pt x="100997" y="0"/>
                    </a:cubicBezTo>
                    <a:close/>
                  </a:path>
                </a:pathLst>
              </a:custGeom>
              <a:solidFill>
                <a:srgbClr val="E2E9D7"/>
              </a:solidFill>
              <a:ln w="161925" cap="rnd">
                <a:solidFill>
                  <a:srgbClr val="9EB57A"/>
                </a:solidFill>
                <a:prstDash val="solid"/>
                <a:round/>
              </a:ln>
            </p:spPr>
          </p:sp>
          <p:sp>
            <p:nvSpPr>
              <p:cNvPr id="50" name="TextBox 50"/>
              <p:cNvSpPr txBox="1"/>
              <p:nvPr/>
            </p:nvSpPr>
            <p:spPr>
              <a:xfrm>
                <a:off x="0" y="-47625"/>
                <a:ext cx="1214896" cy="1474477"/>
              </a:xfrm>
              <a:prstGeom prst="rect">
                <a:avLst/>
              </a:prstGeom>
            </p:spPr>
            <p:txBody>
              <a:bodyPr lIns="46667" tIns="46667" rIns="46667" bIns="46667" rtlCol="0" anchor="ctr"/>
              <a:lstStyle/>
              <a:p>
                <a:pPr marL="0" lvl="0" indent="0" algn="ctr">
                  <a:lnSpc>
                    <a:spcPts val="3986"/>
                  </a:lnSpc>
                  <a:spcBef>
                    <a:spcPct val="0"/>
                  </a:spcBef>
                </a:pPr>
                <a:endParaRPr/>
              </a:p>
            </p:txBody>
          </p:sp>
        </p:grpSp>
        <p:sp>
          <p:nvSpPr>
            <p:cNvPr id="51" name="TextBox 51"/>
            <p:cNvSpPr txBox="1"/>
            <p:nvPr/>
          </p:nvSpPr>
          <p:spPr>
            <a:xfrm>
              <a:off x="419100" y="307993"/>
              <a:ext cx="3170951" cy="1116375"/>
            </a:xfrm>
            <a:prstGeom prst="rect">
              <a:avLst/>
            </a:prstGeom>
          </p:spPr>
          <p:txBody>
            <a:bodyPr lIns="0" tIns="0" rIns="0" bIns="0" rtlCol="0" anchor="t">
              <a:spAutoFit/>
            </a:bodyPr>
            <a:lstStyle/>
            <a:p>
              <a:pPr marL="0" lvl="0" indent="0" algn="l">
                <a:lnSpc>
                  <a:spcPts val="3469"/>
                </a:lnSpc>
                <a:spcBef>
                  <a:spcPct val="0"/>
                </a:spcBef>
              </a:pPr>
              <a:r>
                <a:rPr lang="en-US" sz="2477">
                  <a:solidFill>
                    <a:srgbClr val="000001"/>
                  </a:solidFill>
                  <a:latin typeface="Merriweather"/>
                </a:rPr>
                <a:t>COMPLETELY CONTROLLED</a:t>
              </a:r>
            </a:p>
          </p:txBody>
        </p:sp>
        <p:sp>
          <p:nvSpPr>
            <p:cNvPr id="52" name="TextBox 52"/>
            <p:cNvSpPr txBox="1"/>
            <p:nvPr/>
          </p:nvSpPr>
          <p:spPr>
            <a:xfrm>
              <a:off x="419100" y="1543306"/>
              <a:ext cx="4008163" cy="3978470"/>
            </a:xfrm>
            <a:prstGeom prst="rect">
              <a:avLst/>
            </a:prstGeom>
          </p:spPr>
          <p:txBody>
            <a:bodyPr lIns="0" tIns="0" rIns="0" bIns="0" rtlCol="0" anchor="t">
              <a:spAutoFit/>
            </a:bodyPr>
            <a:lstStyle/>
            <a:p>
              <a:pPr algn="l">
                <a:lnSpc>
                  <a:spcPts val="2172"/>
                </a:lnSpc>
              </a:pPr>
              <a:r>
                <a:rPr lang="en-US" sz="1551">
                  <a:solidFill>
                    <a:srgbClr val="000001"/>
                  </a:solidFill>
                  <a:latin typeface="Merriweather"/>
                </a:rPr>
                <a:t>One has complete control over the instances. Also, One can have root access to each instance and they can interact with them as any other machine. The user can stop instance while retaining the data on the boot partition and restart the same using web service APIs.</a:t>
              </a:r>
            </a:p>
            <a:p>
              <a:pPr marL="0" lvl="0" indent="0" algn="l">
                <a:lnSpc>
                  <a:spcPts val="2172"/>
                </a:lnSpc>
                <a:spcBef>
                  <a:spcPct val="0"/>
                </a:spcBef>
              </a:pPr>
              <a:endParaRPr lang="en-US" sz="1551">
                <a:solidFill>
                  <a:srgbClr val="000001"/>
                </a:solidFill>
                <a:latin typeface="Merriweather"/>
              </a:endParaRPr>
            </a:p>
          </p:txBody>
        </p:sp>
      </p:gr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5766198" y="2019300"/>
            <a:ext cx="7411102" cy="6611010"/>
          </a:xfrm>
          <a:prstGeom prst="ellipse">
            <a:avLst/>
          </a:prstGeom>
          <a:solidFill>
            <a:srgbClr val="CAE6D8"/>
          </a:solidFill>
        </p:spPr>
        <p:txBody>
          <a:bodyPr/>
          <a:lstStyle/>
          <a:p>
            <a:endParaRPr lang="LID4096" dirty="0"/>
          </a:p>
        </p:txBody>
      </p:sp>
      <p:sp>
        <p:nvSpPr>
          <p:cNvPr id="3" name="Freeform 3"/>
          <p:cNvSpPr/>
          <p:nvPr/>
        </p:nvSpPr>
        <p:spPr>
          <a:xfrm>
            <a:off x="9248791" y="-84726"/>
            <a:ext cx="3478353" cy="3377098"/>
          </a:xfrm>
          <a:custGeom>
            <a:avLst/>
            <a:gdLst/>
            <a:ahLst/>
            <a:cxnLst/>
            <a:rect l="l" t="t" r="r" b="b"/>
            <a:pathLst>
              <a:path w="3758225" h="3758225">
                <a:moveTo>
                  <a:pt x="0" y="0"/>
                </a:moveTo>
                <a:lnTo>
                  <a:pt x="3758225" y="0"/>
                </a:lnTo>
                <a:lnTo>
                  <a:pt x="3758225" y="3758225"/>
                </a:lnTo>
                <a:lnTo>
                  <a:pt x="0" y="3758225"/>
                </a:lnTo>
                <a:lnTo>
                  <a:pt x="0" y="0"/>
                </a:lnTo>
                <a:close/>
              </a:path>
            </a:pathLst>
          </a:custGeom>
          <a:blipFill>
            <a:blip r:embed="rId2"/>
            <a:stretch>
              <a:fillRect/>
            </a:stretch>
          </a:blipFill>
        </p:spPr>
      </p:sp>
      <p:sp>
        <p:nvSpPr>
          <p:cNvPr id="4" name="Freeform 4"/>
          <p:cNvSpPr/>
          <p:nvPr/>
        </p:nvSpPr>
        <p:spPr>
          <a:xfrm>
            <a:off x="3942261" y="2930497"/>
            <a:ext cx="4032596" cy="4021844"/>
          </a:xfrm>
          <a:custGeom>
            <a:avLst/>
            <a:gdLst/>
            <a:ahLst/>
            <a:cxnLst/>
            <a:rect l="l" t="t" r="r" b="b"/>
            <a:pathLst>
              <a:path w="3377098" h="3377098">
                <a:moveTo>
                  <a:pt x="0" y="0"/>
                </a:moveTo>
                <a:lnTo>
                  <a:pt x="3377098" y="0"/>
                </a:lnTo>
                <a:lnTo>
                  <a:pt x="3377098" y="3377098"/>
                </a:lnTo>
                <a:lnTo>
                  <a:pt x="0" y="3377098"/>
                </a:lnTo>
                <a:lnTo>
                  <a:pt x="0" y="0"/>
                </a:lnTo>
                <a:close/>
              </a:path>
            </a:pathLst>
          </a:custGeom>
          <a:blipFill>
            <a:blip r:embed="rId3">
              <a:extLst>
                <a:ext uri="{28A0092B-C50C-407E-A947-70E740481C1C}">
                  <a14:useLocalDpi xmlns:a14="http://schemas.microsoft.com/office/drawing/2010/main" val="0"/>
                </a:ext>
              </a:extLst>
            </a:blip>
            <a:stretch>
              <a:fillRect/>
            </a:stretch>
          </a:blipFill>
        </p:spPr>
      </p:sp>
      <p:sp>
        <p:nvSpPr>
          <p:cNvPr id="5" name="Freeform 5"/>
          <p:cNvSpPr/>
          <p:nvPr/>
        </p:nvSpPr>
        <p:spPr>
          <a:xfrm>
            <a:off x="11364804" y="3626946"/>
            <a:ext cx="3336933" cy="3538903"/>
          </a:xfrm>
          <a:custGeom>
            <a:avLst/>
            <a:gdLst/>
            <a:ahLst/>
            <a:cxnLst/>
            <a:rect l="l" t="t" r="r" b="b"/>
            <a:pathLst>
              <a:path w="3877340" h="3877340">
                <a:moveTo>
                  <a:pt x="0" y="0"/>
                </a:moveTo>
                <a:lnTo>
                  <a:pt x="3877340" y="0"/>
                </a:lnTo>
                <a:lnTo>
                  <a:pt x="3877340" y="3877340"/>
                </a:lnTo>
                <a:lnTo>
                  <a:pt x="0" y="3877340"/>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9" name="Freeform 4">
            <a:extLst>
              <a:ext uri="{FF2B5EF4-FFF2-40B4-BE49-F238E27FC236}">
                <a16:creationId xmlns:a16="http://schemas.microsoft.com/office/drawing/2014/main" id="{A7B5DE77-CC6E-1DA6-4DB4-46CF110B76B4}"/>
              </a:ext>
            </a:extLst>
          </p:cNvPr>
          <p:cNvSpPr/>
          <p:nvPr/>
        </p:nvSpPr>
        <p:spPr>
          <a:xfrm>
            <a:off x="7618859" y="6005311"/>
            <a:ext cx="3377098" cy="3377098"/>
          </a:xfrm>
          <a:custGeom>
            <a:avLst/>
            <a:gdLst/>
            <a:ahLst/>
            <a:cxnLst/>
            <a:rect l="l" t="t" r="r" b="b"/>
            <a:pathLst>
              <a:path w="3377098" h="3377098">
                <a:moveTo>
                  <a:pt x="0" y="0"/>
                </a:moveTo>
                <a:lnTo>
                  <a:pt x="3377098" y="0"/>
                </a:lnTo>
                <a:lnTo>
                  <a:pt x="3377098" y="3377098"/>
                </a:lnTo>
                <a:lnTo>
                  <a:pt x="0" y="3377098"/>
                </a:lnTo>
                <a:lnTo>
                  <a:pt x="0" y="0"/>
                </a:lnTo>
                <a:close/>
              </a:path>
            </a:pathLst>
          </a:custGeom>
          <a:blipFill>
            <a:blip r:embed="rId5"/>
            <a:stretch>
              <a:fillRect/>
            </a:stretch>
          </a:blipFill>
        </p:spPr>
      </p:sp>
      <p:pic>
        <p:nvPicPr>
          <p:cNvPr id="10" name="Picture 9">
            <a:extLst>
              <a:ext uri="{FF2B5EF4-FFF2-40B4-BE49-F238E27FC236}">
                <a16:creationId xmlns:a16="http://schemas.microsoft.com/office/drawing/2014/main" id="{5A4EDDD9-6539-0B7B-C17D-18F07C125E1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6335776" y="0"/>
            <a:ext cx="2566166" cy="35014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880266">
            <a:off x="5124364" y="1553598"/>
            <a:ext cx="7869736" cy="7869736"/>
          </a:xfrm>
          <a:prstGeom prst="ellipse">
            <a:avLst/>
          </a:prstGeom>
          <a:solidFill>
            <a:srgbClr val="CAE6D8"/>
          </a:solidFill>
        </p:spPr>
      </p:sp>
      <p:sp>
        <p:nvSpPr>
          <p:cNvPr id="3" name="Freeform 3"/>
          <p:cNvSpPr/>
          <p:nvPr/>
        </p:nvSpPr>
        <p:spPr>
          <a:xfrm rot="880266">
            <a:off x="10119021" y="500714"/>
            <a:ext cx="3758225" cy="3758225"/>
          </a:xfrm>
          <a:custGeom>
            <a:avLst/>
            <a:gdLst/>
            <a:ahLst/>
            <a:cxnLst/>
            <a:rect l="l" t="t" r="r" b="b"/>
            <a:pathLst>
              <a:path w="3758225" h="3758225">
                <a:moveTo>
                  <a:pt x="0" y="0"/>
                </a:moveTo>
                <a:lnTo>
                  <a:pt x="3758225" y="0"/>
                </a:lnTo>
                <a:lnTo>
                  <a:pt x="3758225" y="3758226"/>
                </a:lnTo>
                <a:lnTo>
                  <a:pt x="0" y="3758226"/>
                </a:lnTo>
                <a:lnTo>
                  <a:pt x="0" y="0"/>
                </a:lnTo>
                <a:close/>
              </a:path>
            </a:pathLst>
          </a:custGeom>
          <a:blipFill>
            <a:blip r:embed="rId2"/>
            <a:stretch>
              <a:fillRect/>
            </a:stretch>
          </a:blipFill>
        </p:spPr>
      </p:sp>
      <p:sp>
        <p:nvSpPr>
          <p:cNvPr id="4" name="Freeform 4"/>
          <p:cNvSpPr/>
          <p:nvPr/>
        </p:nvSpPr>
        <p:spPr>
          <a:xfrm rot="880266">
            <a:off x="3688172" y="2617043"/>
            <a:ext cx="3988442" cy="4113104"/>
          </a:xfrm>
          <a:custGeom>
            <a:avLst/>
            <a:gdLst/>
            <a:ahLst/>
            <a:cxnLst/>
            <a:rect l="l" t="t" r="r" b="b"/>
            <a:pathLst>
              <a:path w="3377098" h="3377098">
                <a:moveTo>
                  <a:pt x="0" y="0"/>
                </a:moveTo>
                <a:lnTo>
                  <a:pt x="3377098" y="0"/>
                </a:lnTo>
                <a:lnTo>
                  <a:pt x="3377098" y="3377098"/>
                </a:lnTo>
                <a:lnTo>
                  <a:pt x="0" y="3377098"/>
                </a:lnTo>
                <a:lnTo>
                  <a:pt x="0" y="0"/>
                </a:lnTo>
                <a:close/>
              </a:path>
            </a:pathLst>
          </a:custGeom>
          <a:blipFill>
            <a:blip r:embed="rId3">
              <a:extLst>
                <a:ext uri="{28A0092B-C50C-407E-A947-70E740481C1C}">
                  <a14:useLocalDpi xmlns:a14="http://schemas.microsoft.com/office/drawing/2010/main" val="0"/>
                </a:ext>
              </a:extLst>
            </a:blip>
            <a:stretch>
              <a:fillRect/>
            </a:stretch>
          </a:blipFill>
        </p:spPr>
      </p:sp>
      <p:sp>
        <p:nvSpPr>
          <p:cNvPr id="5" name="Freeform 5"/>
          <p:cNvSpPr/>
          <p:nvPr/>
        </p:nvSpPr>
        <p:spPr>
          <a:xfrm rot="880266">
            <a:off x="10603953" y="4254555"/>
            <a:ext cx="3877340" cy="3877340"/>
          </a:xfrm>
          <a:custGeom>
            <a:avLst/>
            <a:gdLst/>
            <a:ahLst/>
            <a:cxnLst/>
            <a:rect l="l" t="t" r="r" b="b"/>
            <a:pathLst>
              <a:path w="3877340" h="3877340">
                <a:moveTo>
                  <a:pt x="0" y="0"/>
                </a:moveTo>
                <a:lnTo>
                  <a:pt x="3877340" y="0"/>
                </a:lnTo>
                <a:lnTo>
                  <a:pt x="3877340" y="3877340"/>
                </a:lnTo>
                <a:lnTo>
                  <a:pt x="0" y="3877340"/>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7" name="Freeform 7"/>
          <p:cNvSpPr/>
          <p:nvPr/>
        </p:nvSpPr>
        <p:spPr>
          <a:xfrm rot="880266">
            <a:off x="6709378" y="6184117"/>
            <a:ext cx="3338005" cy="3526425"/>
          </a:xfrm>
          <a:custGeom>
            <a:avLst/>
            <a:gdLst/>
            <a:ahLst/>
            <a:cxnLst/>
            <a:rect l="l" t="t" r="r" b="b"/>
            <a:pathLst>
              <a:path w="4965877" h="4965877">
                <a:moveTo>
                  <a:pt x="0" y="0"/>
                </a:moveTo>
                <a:lnTo>
                  <a:pt x="4965878" y="0"/>
                </a:lnTo>
                <a:lnTo>
                  <a:pt x="4965878" y="4965877"/>
                </a:lnTo>
                <a:lnTo>
                  <a:pt x="0" y="4965877"/>
                </a:lnTo>
                <a:lnTo>
                  <a:pt x="0" y="0"/>
                </a:lnTo>
                <a:close/>
              </a:path>
            </a:pathLst>
          </a:custGeom>
          <a:blipFill>
            <a:blip r:embed="rId5" cstate="print">
              <a:extLst>
                <a:ext uri="{28A0092B-C50C-407E-A947-70E740481C1C}">
                  <a14:useLocalDpi xmlns:a14="http://schemas.microsoft.com/office/drawing/2010/main" val="0"/>
                </a:ext>
              </a:extLst>
            </a:blip>
            <a:stretch>
              <a:fillRect/>
            </a:stretch>
          </a:blipFill>
        </p:spPr>
      </p:sp>
      <p:pic>
        <p:nvPicPr>
          <p:cNvPr id="9" name="Picture 8">
            <a:extLst>
              <a:ext uri="{FF2B5EF4-FFF2-40B4-BE49-F238E27FC236}">
                <a16:creationId xmlns:a16="http://schemas.microsoft.com/office/drawing/2014/main" id="{D1FDCE8D-AF6F-8048-88DB-EFDEC100F13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rot="1203735" flipH="1">
            <a:off x="6615919" y="-126079"/>
            <a:ext cx="2566166" cy="35014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586749" y="751323"/>
            <a:ext cx="1985882" cy="1985882"/>
          </a:xfrm>
          <a:prstGeom prst="ellipse">
            <a:avLst/>
          </a:prstGeom>
          <a:solidFill>
            <a:srgbClr val="CAE6D8"/>
          </a:solidFill>
        </p:spPr>
      </p:sp>
      <p:sp>
        <p:nvSpPr>
          <p:cNvPr id="3" name="Freeform 3"/>
          <p:cNvSpPr/>
          <p:nvPr/>
        </p:nvSpPr>
        <p:spPr>
          <a:xfrm>
            <a:off x="13135421" y="257864"/>
            <a:ext cx="3758225" cy="3758225"/>
          </a:xfrm>
          <a:custGeom>
            <a:avLst/>
            <a:gdLst/>
            <a:ahLst/>
            <a:cxnLst/>
            <a:rect l="l" t="t" r="r" b="b"/>
            <a:pathLst>
              <a:path w="3758225" h="3758225">
                <a:moveTo>
                  <a:pt x="0" y="0"/>
                </a:moveTo>
                <a:lnTo>
                  <a:pt x="3758225" y="0"/>
                </a:lnTo>
                <a:lnTo>
                  <a:pt x="3758225" y="3758226"/>
                </a:lnTo>
                <a:lnTo>
                  <a:pt x="0" y="3758226"/>
                </a:lnTo>
                <a:lnTo>
                  <a:pt x="0" y="0"/>
                </a:lnTo>
                <a:close/>
              </a:path>
            </a:pathLst>
          </a:custGeom>
          <a:blipFill>
            <a:blip r:embed="rId2"/>
            <a:stretch>
              <a:fillRect/>
            </a:stretch>
          </a:blipFill>
        </p:spPr>
      </p:sp>
      <p:sp>
        <p:nvSpPr>
          <p:cNvPr id="4" name="Freeform 4"/>
          <p:cNvSpPr/>
          <p:nvPr/>
        </p:nvSpPr>
        <p:spPr>
          <a:xfrm>
            <a:off x="2310104" y="5438514"/>
            <a:ext cx="3377098" cy="3377098"/>
          </a:xfrm>
          <a:custGeom>
            <a:avLst/>
            <a:gdLst/>
            <a:ahLst/>
            <a:cxnLst/>
            <a:rect l="l" t="t" r="r" b="b"/>
            <a:pathLst>
              <a:path w="3377098" h="3377098">
                <a:moveTo>
                  <a:pt x="0" y="0"/>
                </a:moveTo>
                <a:lnTo>
                  <a:pt x="3377098" y="0"/>
                </a:lnTo>
                <a:lnTo>
                  <a:pt x="3377098" y="3377098"/>
                </a:lnTo>
                <a:lnTo>
                  <a:pt x="0" y="3377098"/>
                </a:lnTo>
                <a:lnTo>
                  <a:pt x="0" y="0"/>
                </a:lnTo>
                <a:close/>
              </a:path>
            </a:pathLst>
          </a:custGeom>
          <a:blipFill>
            <a:blip r:embed="rId3"/>
            <a:stretch>
              <a:fillRect/>
            </a:stretch>
          </a:blipFill>
        </p:spPr>
      </p:sp>
      <p:sp>
        <p:nvSpPr>
          <p:cNvPr id="5" name="Freeform 5"/>
          <p:cNvSpPr/>
          <p:nvPr/>
        </p:nvSpPr>
        <p:spPr>
          <a:xfrm>
            <a:off x="8130054" y="4938273"/>
            <a:ext cx="3877340" cy="3877340"/>
          </a:xfrm>
          <a:custGeom>
            <a:avLst/>
            <a:gdLst/>
            <a:ahLst/>
            <a:cxnLst/>
            <a:rect l="l" t="t" r="r" b="b"/>
            <a:pathLst>
              <a:path w="3877340" h="3877340">
                <a:moveTo>
                  <a:pt x="0" y="0"/>
                </a:moveTo>
                <a:lnTo>
                  <a:pt x="3877340" y="0"/>
                </a:lnTo>
                <a:lnTo>
                  <a:pt x="3877340" y="3877339"/>
                </a:lnTo>
                <a:lnTo>
                  <a:pt x="0" y="3877339"/>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7" name="Freeform 7"/>
          <p:cNvSpPr/>
          <p:nvPr/>
        </p:nvSpPr>
        <p:spPr>
          <a:xfrm>
            <a:off x="13868400" y="4933901"/>
            <a:ext cx="4965877" cy="4965877"/>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5"/>
            <a:stretch>
              <a:fillRect/>
            </a:stretch>
          </a:blipFill>
        </p:spPr>
      </p:sp>
      <p:pic>
        <p:nvPicPr>
          <p:cNvPr id="13" name="Picture 12">
            <a:extLst>
              <a:ext uri="{FF2B5EF4-FFF2-40B4-BE49-F238E27FC236}">
                <a16:creationId xmlns:a16="http://schemas.microsoft.com/office/drawing/2014/main" id="{A2331C47-1A58-05C4-8842-8011A8BA3C8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6880141" y="625694"/>
            <a:ext cx="2759694" cy="3765550"/>
          </a:xfrm>
          <a:prstGeom prst="rect">
            <a:avLst/>
          </a:prstGeom>
        </p:spPr>
      </p:pic>
      <p:sp>
        <p:nvSpPr>
          <p:cNvPr id="14" name="TextBox 13">
            <a:extLst>
              <a:ext uri="{FF2B5EF4-FFF2-40B4-BE49-F238E27FC236}">
                <a16:creationId xmlns:a16="http://schemas.microsoft.com/office/drawing/2014/main" id="{0E9B16E6-B9EE-D11A-BF87-1B6396662EE4}"/>
              </a:ext>
            </a:extLst>
          </p:cNvPr>
          <p:cNvSpPr txBox="1"/>
          <p:nvPr/>
        </p:nvSpPr>
        <p:spPr>
          <a:xfrm>
            <a:off x="5410200" y="3288299"/>
            <a:ext cx="2412486" cy="923330"/>
          </a:xfrm>
          <a:prstGeom prst="rect">
            <a:avLst/>
          </a:prstGeom>
          <a:noFill/>
        </p:spPr>
        <p:txBody>
          <a:bodyPr wrap="square">
            <a:spAutoFit/>
          </a:bodyPr>
          <a:lstStyle/>
          <a:p>
            <a:r>
              <a:rPr lang="en-US" sz="5400" dirty="0">
                <a:solidFill>
                  <a:schemeClr val="tx1">
                    <a:lumMod val="95000"/>
                    <a:lumOff val="5000"/>
                  </a:schemeClr>
                </a:solidFill>
                <a:latin typeface="Brasika" panose="020B0604020202020204" charset="0"/>
              </a:rPr>
              <a:t>Nellie</a:t>
            </a:r>
            <a:endParaRPr lang="LID4096" sz="5000" dirty="0">
              <a:latin typeface="Brasika" panose="020B0604020202020204" charset="0"/>
            </a:endParaRPr>
          </a:p>
        </p:txBody>
      </p:sp>
      <p:sp>
        <p:nvSpPr>
          <p:cNvPr id="15" name="TextBox 14">
            <a:extLst>
              <a:ext uri="{FF2B5EF4-FFF2-40B4-BE49-F238E27FC236}">
                <a16:creationId xmlns:a16="http://schemas.microsoft.com/office/drawing/2014/main" id="{71A10209-CC9F-5C83-65C3-4C05B2E045A8}"/>
              </a:ext>
            </a:extLst>
          </p:cNvPr>
          <p:cNvSpPr txBox="1"/>
          <p:nvPr/>
        </p:nvSpPr>
        <p:spPr>
          <a:xfrm>
            <a:off x="13543524" y="8827479"/>
            <a:ext cx="2620503"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Brady</a:t>
            </a:r>
            <a:endParaRPr lang="LID4096" sz="5000" dirty="0">
              <a:latin typeface="Brasika" panose="020B0604020202020204" charset="0"/>
            </a:endParaRPr>
          </a:p>
        </p:txBody>
      </p:sp>
      <p:sp>
        <p:nvSpPr>
          <p:cNvPr id="16" name="TextBox 15">
            <a:extLst>
              <a:ext uri="{FF2B5EF4-FFF2-40B4-BE49-F238E27FC236}">
                <a16:creationId xmlns:a16="http://schemas.microsoft.com/office/drawing/2014/main" id="{3632F3D3-BB05-DB35-0E13-4C7F97049D7C}"/>
              </a:ext>
            </a:extLst>
          </p:cNvPr>
          <p:cNvSpPr txBox="1"/>
          <p:nvPr/>
        </p:nvSpPr>
        <p:spPr>
          <a:xfrm>
            <a:off x="3124200" y="9042376"/>
            <a:ext cx="2053706" cy="861774"/>
          </a:xfrm>
          <a:prstGeom prst="rect">
            <a:avLst/>
          </a:prstGeom>
          <a:noFill/>
        </p:spPr>
        <p:txBody>
          <a:bodyPr wrap="square">
            <a:spAutoFit/>
          </a:bodyPr>
          <a:lstStyle/>
          <a:p>
            <a:r>
              <a:rPr lang="en-US" sz="5000" i="0" dirty="0">
                <a:solidFill>
                  <a:schemeClr val="tx1">
                    <a:lumMod val="95000"/>
                    <a:lumOff val="5000"/>
                  </a:schemeClr>
                </a:solidFill>
                <a:effectLst/>
                <a:latin typeface="Brasika" panose="020B0604020202020204" charset="0"/>
              </a:rPr>
              <a:t>Allie</a:t>
            </a:r>
            <a:endParaRPr lang="LID4096" sz="5000" dirty="0">
              <a:latin typeface="Brasika" panose="020B0604020202020204" charset="0"/>
            </a:endParaRPr>
          </a:p>
        </p:txBody>
      </p:sp>
      <p:sp>
        <p:nvSpPr>
          <p:cNvPr id="17" name="TextBox 16">
            <a:extLst>
              <a:ext uri="{FF2B5EF4-FFF2-40B4-BE49-F238E27FC236}">
                <a16:creationId xmlns:a16="http://schemas.microsoft.com/office/drawing/2014/main" id="{71D08F81-CBDD-B312-686C-4870DBB06D2B}"/>
              </a:ext>
            </a:extLst>
          </p:cNvPr>
          <p:cNvSpPr txBox="1"/>
          <p:nvPr/>
        </p:nvSpPr>
        <p:spPr>
          <a:xfrm>
            <a:off x="8366044" y="9011598"/>
            <a:ext cx="3405360"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Johnny</a:t>
            </a:r>
            <a:endParaRPr lang="LID4096" sz="5000" dirty="0">
              <a:latin typeface="Brasika" panose="020B0604020202020204" charset="0"/>
            </a:endParaRPr>
          </a:p>
        </p:txBody>
      </p:sp>
      <p:sp>
        <p:nvSpPr>
          <p:cNvPr id="18" name="TextBox 17">
            <a:extLst>
              <a:ext uri="{FF2B5EF4-FFF2-40B4-BE49-F238E27FC236}">
                <a16:creationId xmlns:a16="http://schemas.microsoft.com/office/drawing/2014/main" id="{87EC5988-81A4-10CF-1753-151537EA5CAF}"/>
              </a:ext>
            </a:extLst>
          </p:cNvPr>
          <p:cNvSpPr txBox="1"/>
          <p:nvPr/>
        </p:nvSpPr>
        <p:spPr>
          <a:xfrm>
            <a:off x="12554788" y="3092186"/>
            <a:ext cx="2298988"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Laila</a:t>
            </a:r>
            <a:endParaRPr lang="LID4096" sz="5000" dirty="0">
              <a:latin typeface="Brasika"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FEFEF"/>
            </a:gs>
            <a:gs pos="50000">
              <a:srgbClr val="CBCBCB"/>
            </a:gs>
            <a:gs pos="100000">
              <a:schemeClr val="bg1">
                <a:lumMod val="75000"/>
              </a:schemeClr>
            </a:gs>
          </a:gsLst>
          <a:path path="circle">
            <a:fillToRect t="100000" r="100000"/>
          </a:path>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22FE4-E960-04BC-A45E-D8931F72912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6935983">
            <a:off x="5380872" y="1224114"/>
            <a:ext cx="7526256" cy="7526256"/>
          </a:xfrm>
          <a:prstGeom prst="ellipse">
            <a:avLst/>
          </a:prstGeom>
        </p:spPr>
      </p:pic>
      <p:pic>
        <p:nvPicPr>
          <p:cNvPr id="5" name="Picture 4">
            <a:extLst>
              <a:ext uri="{FF2B5EF4-FFF2-40B4-BE49-F238E27FC236}">
                <a16:creationId xmlns:a16="http://schemas.microsoft.com/office/drawing/2014/main" id="{7C8278C6-CDA2-56E3-51D6-523B400AE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243" y="1054743"/>
            <a:ext cx="8177514" cy="8177514"/>
          </a:xfrm>
          <a:prstGeom prst="rect">
            <a:avLst/>
          </a:prstGeom>
          <a:effectLst>
            <a:outerShdw blurRad="50800" dist="38100" dir="16200000"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274178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683536" cy="10287000"/>
            <a:chOff x="0" y="0"/>
            <a:chExt cx="970149" cy="2709333"/>
          </a:xfrm>
          <a:solidFill>
            <a:srgbClr val="CAE6D8"/>
          </a:solidFill>
        </p:grpSpPr>
        <p:sp>
          <p:nvSpPr>
            <p:cNvPr id="3" name="Freeform 3"/>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4" name="TextBox 4"/>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7237392" y="0"/>
            <a:ext cx="3683536" cy="10287000"/>
            <a:chOff x="0" y="0"/>
            <a:chExt cx="970149" cy="2709333"/>
          </a:xfrm>
          <a:solidFill>
            <a:srgbClr val="CAE6D8"/>
          </a:solidFill>
        </p:grpSpPr>
        <p:sp>
          <p:nvSpPr>
            <p:cNvPr id="6" name="Freeform 6"/>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7" name="TextBox 7"/>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0920928" y="0"/>
            <a:ext cx="3683536" cy="10287000"/>
            <a:chOff x="0" y="0"/>
            <a:chExt cx="970149" cy="2709333"/>
          </a:xfrm>
          <a:solidFill>
            <a:srgbClr val="EFEFEF"/>
          </a:solidFill>
        </p:grpSpPr>
        <p:sp>
          <p:nvSpPr>
            <p:cNvPr id="9" name="Freeform 9"/>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10" name="TextBox 10"/>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14604464" y="0"/>
            <a:ext cx="3683536" cy="10287000"/>
            <a:chOff x="0" y="0"/>
            <a:chExt cx="970149" cy="2709333"/>
          </a:xfrm>
          <a:solidFill>
            <a:srgbClr val="CAE6D8"/>
          </a:solidFill>
        </p:grpSpPr>
        <p:sp>
          <p:nvSpPr>
            <p:cNvPr id="12" name="Freeform 12"/>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13" name="TextBox 13"/>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grpSp>
        <p:nvGrpSpPr>
          <p:cNvPr id="14" name="Group 14"/>
          <p:cNvGrpSpPr/>
          <p:nvPr/>
        </p:nvGrpSpPr>
        <p:grpSpPr>
          <a:xfrm>
            <a:off x="3553856" y="0"/>
            <a:ext cx="3683536" cy="10287000"/>
            <a:chOff x="0" y="0"/>
            <a:chExt cx="970149" cy="2709333"/>
          </a:xfrm>
          <a:solidFill>
            <a:srgbClr val="EFEFEF"/>
          </a:solidFill>
        </p:grpSpPr>
        <p:sp>
          <p:nvSpPr>
            <p:cNvPr id="15" name="Freeform 15"/>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16" name="TextBox 16"/>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sp>
        <p:nvSpPr>
          <p:cNvPr id="23" name="TextBox 22">
            <a:extLst>
              <a:ext uri="{FF2B5EF4-FFF2-40B4-BE49-F238E27FC236}">
                <a16:creationId xmlns:a16="http://schemas.microsoft.com/office/drawing/2014/main" id="{20A0EC21-651C-AA82-F8EA-30821BD6BE4F}"/>
              </a:ext>
            </a:extLst>
          </p:cNvPr>
          <p:cNvSpPr txBox="1"/>
          <p:nvPr/>
        </p:nvSpPr>
        <p:spPr>
          <a:xfrm>
            <a:off x="8311324" y="4343282"/>
            <a:ext cx="2053706" cy="861774"/>
          </a:xfrm>
          <a:prstGeom prst="rect">
            <a:avLst/>
          </a:prstGeom>
          <a:noFill/>
        </p:spPr>
        <p:txBody>
          <a:bodyPr wrap="square">
            <a:spAutoFit/>
          </a:bodyPr>
          <a:lstStyle/>
          <a:p>
            <a:r>
              <a:rPr lang="en-US" sz="5000" i="0" dirty="0">
                <a:solidFill>
                  <a:schemeClr val="tx1">
                    <a:lumMod val="95000"/>
                    <a:lumOff val="5000"/>
                  </a:schemeClr>
                </a:solidFill>
                <a:effectLst/>
                <a:latin typeface="Brasika" panose="020B0604020202020204" charset="0"/>
              </a:rPr>
              <a:t>Allie</a:t>
            </a:r>
            <a:endParaRPr lang="LID4096" sz="5000" dirty="0">
              <a:latin typeface="Brasika" panose="020B0604020202020204" charset="0"/>
            </a:endParaRPr>
          </a:p>
        </p:txBody>
      </p:sp>
      <p:sp>
        <p:nvSpPr>
          <p:cNvPr id="24" name="TextBox 23">
            <a:extLst>
              <a:ext uri="{FF2B5EF4-FFF2-40B4-BE49-F238E27FC236}">
                <a16:creationId xmlns:a16="http://schemas.microsoft.com/office/drawing/2014/main" id="{4CB6891C-9B61-D00A-69BC-C2E40B639EC4}"/>
              </a:ext>
            </a:extLst>
          </p:cNvPr>
          <p:cNvSpPr txBox="1"/>
          <p:nvPr/>
        </p:nvSpPr>
        <p:spPr>
          <a:xfrm>
            <a:off x="4145857" y="4333678"/>
            <a:ext cx="3405360"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Johnny</a:t>
            </a:r>
            <a:endParaRPr lang="LID4096" sz="5000" dirty="0">
              <a:latin typeface="Brasika" panose="020B0604020202020204" charset="0"/>
            </a:endParaRPr>
          </a:p>
        </p:txBody>
      </p:sp>
      <p:sp>
        <p:nvSpPr>
          <p:cNvPr id="25" name="TextBox 24">
            <a:extLst>
              <a:ext uri="{FF2B5EF4-FFF2-40B4-BE49-F238E27FC236}">
                <a16:creationId xmlns:a16="http://schemas.microsoft.com/office/drawing/2014/main" id="{9F963FFC-44A8-972A-2012-5D8D40EB9731}"/>
              </a:ext>
            </a:extLst>
          </p:cNvPr>
          <p:cNvSpPr txBox="1"/>
          <p:nvPr/>
        </p:nvSpPr>
        <p:spPr>
          <a:xfrm>
            <a:off x="915468" y="4355484"/>
            <a:ext cx="2298988"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Laila</a:t>
            </a:r>
            <a:endParaRPr lang="LID4096" sz="5000" dirty="0">
              <a:latin typeface="Brasika" panose="020B0604020202020204" charset="0"/>
            </a:endParaRPr>
          </a:p>
        </p:txBody>
      </p:sp>
      <p:sp>
        <p:nvSpPr>
          <p:cNvPr id="26" name="TextBox 25">
            <a:extLst>
              <a:ext uri="{FF2B5EF4-FFF2-40B4-BE49-F238E27FC236}">
                <a16:creationId xmlns:a16="http://schemas.microsoft.com/office/drawing/2014/main" id="{02804EBA-8407-7E8D-9EB2-CBBDAC331A20}"/>
              </a:ext>
            </a:extLst>
          </p:cNvPr>
          <p:cNvSpPr txBox="1"/>
          <p:nvPr/>
        </p:nvSpPr>
        <p:spPr>
          <a:xfrm>
            <a:off x="11342790" y="4281726"/>
            <a:ext cx="2620503"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Brady</a:t>
            </a:r>
            <a:endParaRPr lang="LID4096" sz="5000" dirty="0">
              <a:latin typeface="Brasika" panose="020B0604020202020204" charset="0"/>
            </a:endParaRPr>
          </a:p>
        </p:txBody>
      </p:sp>
      <p:sp>
        <p:nvSpPr>
          <p:cNvPr id="27" name="TextBox 26">
            <a:extLst>
              <a:ext uri="{FF2B5EF4-FFF2-40B4-BE49-F238E27FC236}">
                <a16:creationId xmlns:a16="http://schemas.microsoft.com/office/drawing/2014/main" id="{C4F97B4E-77C2-75B2-CF99-452C77EC3B5A}"/>
              </a:ext>
            </a:extLst>
          </p:cNvPr>
          <p:cNvSpPr txBox="1"/>
          <p:nvPr/>
        </p:nvSpPr>
        <p:spPr>
          <a:xfrm>
            <a:off x="15337454" y="4262061"/>
            <a:ext cx="2412486" cy="923330"/>
          </a:xfrm>
          <a:prstGeom prst="rect">
            <a:avLst/>
          </a:prstGeom>
          <a:noFill/>
        </p:spPr>
        <p:txBody>
          <a:bodyPr wrap="square">
            <a:spAutoFit/>
          </a:bodyPr>
          <a:lstStyle/>
          <a:p>
            <a:r>
              <a:rPr lang="en-US" sz="5400" dirty="0">
                <a:solidFill>
                  <a:schemeClr val="tx1">
                    <a:lumMod val="95000"/>
                    <a:lumOff val="5000"/>
                  </a:schemeClr>
                </a:solidFill>
                <a:latin typeface="Brasika" panose="020B0604020202020204" charset="0"/>
              </a:rPr>
              <a:t>Nellie</a:t>
            </a:r>
            <a:endParaRPr lang="LID4096" sz="5000" dirty="0">
              <a:latin typeface="Brasika"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585576" y="5067103"/>
            <a:ext cx="5036311" cy="5036311"/>
          </a:xfrm>
          <a:prstGeom prst="rect">
            <a:avLst/>
          </a:prstGeom>
        </p:spPr>
      </p:pic>
      <p:sp>
        <p:nvSpPr>
          <p:cNvPr id="34" name="Freeform 20"/>
          <p:cNvSpPr/>
          <p:nvPr/>
        </p:nvSpPr>
        <p:spPr>
          <a:xfrm>
            <a:off x="-685442" y="5378952"/>
            <a:ext cx="4733452" cy="4793318"/>
          </a:xfrm>
          <a:custGeom>
            <a:avLst/>
            <a:gdLst/>
            <a:ahLst/>
            <a:cxnLst/>
            <a:rect l="l" t="t" r="r" b="b"/>
            <a:pathLst>
              <a:path w="5024386" h="5024386">
                <a:moveTo>
                  <a:pt x="0" y="0"/>
                </a:moveTo>
                <a:lnTo>
                  <a:pt x="5024386" y="0"/>
                </a:lnTo>
                <a:lnTo>
                  <a:pt x="5024386" y="5024386"/>
                </a:lnTo>
                <a:lnTo>
                  <a:pt x="0" y="5024386"/>
                </a:lnTo>
                <a:lnTo>
                  <a:pt x="0" y="0"/>
                </a:lnTo>
                <a:close/>
              </a:path>
            </a:pathLst>
          </a:custGeom>
          <a:blipFill>
            <a:blip r:embed="rId3"/>
            <a:stretch>
              <a:fillRect/>
            </a:stretch>
          </a:blipFill>
        </p:spPr>
      </p:sp>
      <p:sp>
        <p:nvSpPr>
          <p:cNvPr id="36" name="Freeform 21"/>
          <p:cNvSpPr/>
          <p:nvPr/>
        </p:nvSpPr>
        <p:spPr>
          <a:xfrm>
            <a:off x="11166552" y="5143500"/>
            <a:ext cx="3528433" cy="4871390"/>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4"/>
            <a:srcRect/>
            <a:stretch>
              <a:fillRect l="-35972" t="-19878" r="-27658"/>
            </a:stretch>
          </a:blipFill>
        </p:spPr>
      </p:sp>
      <p:pic>
        <p:nvPicPr>
          <p:cNvPr id="37" name="Picture 36"/>
          <p:cNvPicPr>
            <a:picLocks noChangeAspect="1"/>
          </p:cNvPicPr>
          <p:nvPr/>
        </p:nvPicPr>
        <p:blipFill rotWithShape="1">
          <a:blip r:embed="rId5" cstate="print">
            <a:extLst>
              <a:ext uri="{28A0092B-C50C-407E-A947-70E740481C1C}">
                <a14:useLocalDpi xmlns:a14="http://schemas.microsoft.com/office/drawing/2010/main" val="0"/>
              </a:ext>
            </a:extLst>
          </a:blip>
          <a:srcRect l="19260" t="19259" r="19258" b="-2592"/>
          <a:stretch/>
        </p:blipFill>
        <p:spPr>
          <a:xfrm flipH="1">
            <a:off x="14861437" y="5581446"/>
            <a:ext cx="3364521" cy="4590824"/>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059350" y="5392978"/>
            <a:ext cx="4802229" cy="4802229"/>
          </a:xfrm>
          <a:prstGeom prst="rect">
            <a:avLst/>
          </a:prstGeom>
        </p:spPr>
      </p:pic>
    </p:spTree>
  </p:cSld>
  <p:clrMapOvr>
    <a:masterClrMapping/>
  </p:clrMapOvr>
  <p:transition advTm="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94839" cy="10287000"/>
            <a:chOff x="0" y="0"/>
            <a:chExt cx="1842262" cy="2709333"/>
          </a:xfrm>
          <a:solidFill>
            <a:srgbClr val="CAE6D8"/>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9818129" y="0"/>
            <a:ext cx="2823290" cy="10287000"/>
            <a:chOff x="0" y="0"/>
            <a:chExt cx="743583" cy="2709333"/>
          </a:xfrm>
          <a:solidFill>
            <a:srgbClr val="CAE6D8"/>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5464710" y="0"/>
            <a:ext cx="2823290" cy="10287000"/>
            <a:chOff x="0" y="0"/>
            <a:chExt cx="743583" cy="2709333"/>
          </a:xfrm>
          <a:solidFill>
            <a:srgbClr val="CAE6D8"/>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12641419" y="0"/>
            <a:ext cx="2823290" cy="10287000"/>
            <a:chOff x="0" y="0"/>
            <a:chExt cx="743583" cy="2709333"/>
          </a:xfrm>
          <a:solidFill>
            <a:srgbClr val="EFEFEF"/>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6994839" y="0"/>
            <a:ext cx="2823290" cy="10287000"/>
            <a:chOff x="0" y="0"/>
            <a:chExt cx="743583" cy="2709333"/>
          </a:xfrm>
          <a:solidFill>
            <a:srgbClr val="EFEFEF"/>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762000" y="4838700"/>
            <a:ext cx="5376640" cy="5448300"/>
          </a:xfrm>
          <a:custGeom>
            <a:avLst/>
            <a:gdLst/>
            <a:ahLst/>
            <a:cxnLst/>
            <a:rect l="l" t="t" r="r" b="b"/>
            <a:pathLst>
              <a:path w="5024386" h="5024386">
                <a:moveTo>
                  <a:pt x="0" y="0"/>
                </a:moveTo>
                <a:lnTo>
                  <a:pt x="5024386" y="0"/>
                </a:lnTo>
                <a:lnTo>
                  <a:pt x="5024386" y="5024386"/>
                </a:lnTo>
                <a:lnTo>
                  <a:pt x="0" y="5024386"/>
                </a:lnTo>
                <a:lnTo>
                  <a:pt x="0" y="0"/>
                </a:lnTo>
                <a:close/>
              </a:path>
            </a:pathLst>
          </a:custGeom>
          <a:blipFill>
            <a:blip r:embed="rId2"/>
            <a:stretch>
              <a:fillRect/>
            </a:stretch>
          </a:blipFill>
        </p:spPr>
      </p:sp>
      <p:sp>
        <p:nvSpPr>
          <p:cNvPr id="21" name="Freeform 21"/>
          <p:cNvSpPr/>
          <p:nvPr/>
        </p:nvSpPr>
        <p:spPr>
          <a:xfrm>
            <a:off x="11570126" y="5321123"/>
            <a:ext cx="4965877" cy="4965877"/>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3"/>
            <a:stretch>
              <a:fillRect/>
            </a:stretch>
          </a:blipFill>
        </p:spPr>
      </p:sp>
      <p:sp>
        <p:nvSpPr>
          <p:cNvPr id="23" name="Rectangle 22"/>
          <p:cNvSpPr/>
          <p:nvPr/>
        </p:nvSpPr>
        <p:spPr>
          <a:xfrm>
            <a:off x="343692" y="427476"/>
            <a:ext cx="6312138" cy="4893647"/>
          </a:xfrm>
          <a:prstGeom prst="rect">
            <a:avLst/>
          </a:prstGeom>
        </p:spPr>
        <p:txBody>
          <a:bodyPr wrap="square">
            <a:spAutoFit/>
          </a:bodyPr>
          <a:lstStyle/>
          <a:p>
            <a:pPr algn="ctr"/>
            <a:r>
              <a:rPr lang="en-US" sz="2400" dirty="0">
                <a:solidFill>
                  <a:schemeClr val="tx1">
                    <a:lumMod val="95000"/>
                    <a:lumOff val="5000"/>
                  </a:schemeClr>
                </a:solidFill>
                <a:latin typeface="Merriweather" panose="020B0604020202020204" charset="0"/>
              </a:rPr>
              <a:t>Comic Collector “Laila”, 18 years old, a passionate comic book reader and collector. </a:t>
            </a:r>
          </a:p>
          <a:p>
            <a:pPr algn="ctr"/>
            <a:r>
              <a:rPr lang="en-US" sz="2400" dirty="0">
                <a:solidFill>
                  <a:schemeClr val="tx1">
                    <a:lumMod val="95000"/>
                    <a:lumOff val="5000"/>
                  </a:schemeClr>
                </a:solidFill>
                <a:latin typeface="Merriweather" panose="020B0604020202020204" charset="0"/>
              </a:rPr>
              <a:t>Goals: Discover new comics, engage with community, participate in events, share favorites. </a:t>
            </a:r>
          </a:p>
          <a:p>
            <a:pPr algn="ctr"/>
            <a:r>
              <a:rPr lang="en-US" sz="2400" dirty="0">
                <a:solidFill>
                  <a:schemeClr val="tx1">
                    <a:lumMod val="95000"/>
                    <a:lumOff val="5000"/>
                  </a:schemeClr>
                </a:solidFill>
                <a:latin typeface="Merriweather" panose="020B0604020202020204" charset="0"/>
              </a:rPr>
              <a:t>Preferences: Enjoys reading platforms, active in fan communities, attends comic conventions. </a:t>
            </a:r>
          </a:p>
          <a:p>
            <a:pPr algn="ctr"/>
            <a:r>
              <a:rPr lang="en-US" sz="2400" dirty="0">
                <a:solidFill>
                  <a:schemeClr val="tx1">
                    <a:lumMod val="95000"/>
                    <a:lumOff val="5000"/>
                  </a:schemeClr>
                </a:solidFill>
                <a:latin typeface="Merriweather" panose="020B0604020202020204" charset="0"/>
              </a:rPr>
              <a:t>Needs Met by Scriptoria: Comic discoveries, community engagement, event participation, sharing favorite comics.</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343432" y="6121940"/>
            <a:ext cx="3990268" cy="3990268"/>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61622" y="6121940"/>
            <a:ext cx="3990268" cy="3990268"/>
          </a:xfrm>
          <a:prstGeom prst="rect">
            <a:avLst/>
          </a:prstGeom>
        </p:spPr>
      </p:pic>
      <p:pic>
        <p:nvPicPr>
          <p:cNvPr id="34" name="Picture 33"/>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15464709" y="6397504"/>
            <a:ext cx="2874890" cy="3922732"/>
          </a:xfrm>
          <a:prstGeom prst="rect">
            <a:avLst/>
          </a:prstGeom>
        </p:spPr>
      </p:pic>
      <p:pic>
        <p:nvPicPr>
          <p:cNvPr id="35" name="Picture 34"/>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15464709" y="6368321"/>
            <a:ext cx="2874890" cy="39227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3290" y="38100"/>
            <a:ext cx="6994839" cy="10287000"/>
            <a:chOff x="0" y="0"/>
            <a:chExt cx="1842262" cy="2709333"/>
          </a:xfrm>
          <a:solidFill>
            <a:srgbClr val="EFEFEF"/>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9818129" y="0"/>
            <a:ext cx="2823290" cy="10287000"/>
            <a:chOff x="0" y="0"/>
            <a:chExt cx="743583" cy="2709333"/>
          </a:xfrm>
          <a:solidFill>
            <a:srgbClr val="CAE6D8"/>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5464710" y="0"/>
            <a:ext cx="2823290" cy="10287000"/>
            <a:chOff x="0" y="0"/>
            <a:chExt cx="743583" cy="2709333"/>
          </a:xfrm>
          <a:solidFill>
            <a:srgbClr val="CAE6D8"/>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12641419" y="0"/>
            <a:ext cx="2823290" cy="10287000"/>
            <a:chOff x="0" y="0"/>
            <a:chExt cx="743583" cy="2709333"/>
          </a:xfrm>
          <a:solidFill>
            <a:srgbClr val="EFEFEF"/>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0" y="0"/>
            <a:ext cx="2823290" cy="10287000"/>
            <a:chOff x="0" y="0"/>
            <a:chExt cx="743583" cy="2709333"/>
          </a:xfrm>
          <a:solidFill>
            <a:srgbClr val="CAE6D8"/>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699826" y="6211764"/>
            <a:ext cx="4075236" cy="4075236"/>
          </a:xfrm>
          <a:custGeom>
            <a:avLst/>
            <a:gdLst/>
            <a:ahLst/>
            <a:cxnLst/>
            <a:rect l="l" t="t" r="r" b="b"/>
            <a:pathLst>
              <a:path w="4075236" h="4075236">
                <a:moveTo>
                  <a:pt x="0" y="0"/>
                </a:moveTo>
                <a:lnTo>
                  <a:pt x="4075236" y="0"/>
                </a:lnTo>
                <a:lnTo>
                  <a:pt x="4075236" y="4075236"/>
                </a:lnTo>
                <a:lnTo>
                  <a:pt x="0" y="4075236"/>
                </a:lnTo>
                <a:lnTo>
                  <a:pt x="0" y="0"/>
                </a:lnTo>
                <a:close/>
              </a:path>
            </a:pathLst>
          </a:custGeom>
          <a:blipFill>
            <a:blip r:embed="rId2"/>
            <a:stretch>
              <a:fillRect/>
            </a:stretch>
          </a:blipFill>
        </p:spPr>
      </p:sp>
      <p:sp>
        <p:nvSpPr>
          <p:cNvPr id="21" name="Freeform 21"/>
          <p:cNvSpPr/>
          <p:nvPr/>
        </p:nvSpPr>
        <p:spPr>
          <a:xfrm>
            <a:off x="11570126" y="5321123"/>
            <a:ext cx="4965877" cy="4965877"/>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3"/>
            <a:stretch>
              <a:fillRect/>
            </a:stretch>
          </a:blipFill>
        </p:spPr>
      </p:sp>
      <p:sp>
        <p:nvSpPr>
          <p:cNvPr id="22" name="TextBox 22"/>
          <p:cNvSpPr txBox="1"/>
          <p:nvPr/>
        </p:nvSpPr>
        <p:spPr>
          <a:xfrm>
            <a:off x="3098082" y="54374"/>
            <a:ext cx="6289440" cy="5581721"/>
          </a:xfrm>
          <a:prstGeom prst="rect">
            <a:avLst/>
          </a:prstGeom>
        </p:spPr>
        <p:txBody>
          <a:bodyPr wrap="square" lIns="0" tIns="0" rIns="0" bIns="0" rtlCol="0" anchor="t">
            <a:spAutoFit/>
          </a:bodyPr>
          <a:lstStyle/>
          <a:p>
            <a:pPr algn="ctr">
              <a:lnSpc>
                <a:spcPts val="4409"/>
              </a:lnSpc>
            </a:pPr>
            <a:r>
              <a:rPr lang="en-US" sz="2400" b="0" i="0" dirty="0">
                <a:solidFill>
                  <a:schemeClr val="tx1">
                    <a:lumMod val="95000"/>
                    <a:lumOff val="5000"/>
                  </a:schemeClr>
                </a:solidFill>
                <a:effectLst/>
                <a:latin typeface="Merriweather" panose="020B0604020202020204" charset="0"/>
              </a:rPr>
              <a:t>Writer “Johnny”, 32 years old, a writer exploring comic storytelling. </a:t>
            </a:r>
          </a:p>
          <a:p>
            <a:pPr algn="ctr">
              <a:lnSpc>
                <a:spcPts val="4409"/>
              </a:lnSpc>
            </a:pPr>
            <a:r>
              <a:rPr lang="en-US" sz="2400" b="0" i="0" dirty="0">
                <a:solidFill>
                  <a:schemeClr val="tx1">
                    <a:lumMod val="95000"/>
                    <a:lumOff val="5000"/>
                  </a:schemeClr>
                </a:solidFill>
                <a:effectLst/>
                <a:latin typeface="Merriweather" panose="020B0604020202020204" charset="0"/>
              </a:rPr>
              <a:t>Goals: Develop writing skills, collaborate with artists, publish work, connect with readers. Preferences: Writing enthusiast, seeks collaboration opportunities, values reader interaction. </a:t>
            </a:r>
          </a:p>
          <a:p>
            <a:pPr algn="ctr">
              <a:lnSpc>
                <a:spcPts val="4409"/>
              </a:lnSpc>
            </a:pPr>
            <a:r>
              <a:rPr lang="en-US" sz="2400" b="0" i="0" dirty="0">
                <a:solidFill>
                  <a:schemeClr val="tx1">
                    <a:lumMod val="95000"/>
                    <a:lumOff val="5000"/>
                  </a:schemeClr>
                </a:solidFill>
                <a:effectLst/>
                <a:latin typeface="Merriweather" panose="020B0604020202020204" charset="0"/>
              </a:rPr>
              <a:t>Needs Met by Scriptoria: Writing resources, artist collaboration tools, publishing platform, reader feedback.</a:t>
            </a:r>
            <a:endParaRPr lang="en-US" sz="2400" dirty="0">
              <a:solidFill>
                <a:schemeClr val="tx1">
                  <a:lumMod val="95000"/>
                  <a:lumOff val="5000"/>
                </a:schemeClr>
              </a:solidFill>
              <a:latin typeface="Merriweather" panose="020B0604020202020204"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868015" y="5636095"/>
            <a:ext cx="4666386" cy="4666386"/>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304334" y="6196362"/>
            <a:ext cx="3962400" cy="3962400"/>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15464709" y="6368321"/>
            <a:ext cx="2874890" cy="39227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6581" y="0"/>
            <a:ext cx="6994839" cy="10287000"/>
            <a:chOff x="0" y="0"/>
            <a:chExt cx="1842262" cy="2709333"/>
          </a:xfrm>
          <a:solidFill>
            <a:srgbClr val="CAE6D8"/>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2823290" y="0"/>
            <a:ext cx="2823290" cy="10287000"/>
            <a:chOff x="0" y="0"/>
            <a:chExt cx="743583" cy="2709333"/>
          </a:xfrm>
          <a:solidFill>
            <a:srgbClr val="EFEFEF"/>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5464710" y="0"/>
            <a:ext cx="2823290" cy="10287000"/>
            <a:chOff x="0" y="0"/>
            <a:chExt cx="743583" cy="2709333"/>
          </a:xfrm>
          <a:solidFill>
            <a:srgbClr val="CAE6D8"/>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12641419" y="0"/>
            <a:ext cx="2823290" cy="10287000"/>
            <a:chOff x="0" y="0"/>
            <a:chExt cx="743583" cy="2709333"/>
          </a:xfrm>
          <a:solidFill>
            <a:srgbClr val="EFEFEF"/>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0" y="0"/>
            <a:ext cx="2823290" cy="10287000"/>
            <a:chOff x="0" y="0"/>
            <a:chExt cx="743583" cy="2709333"/>
          </a:xfrm>
          <a:solidFill>
            <a:srgbClr val="CAE6D8"/>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625973" y="6211764"/>
            <a:ext cx="4075236" cy="4075236"/>
          </a:xfrm>
          <a:custGeom>
            <a:avLst/>
            <a:gdLst/>
            <a:ahLst/>
            <a:cxnLst/>
            <a:rect l="l" t="t" r="r" b="b"/>
            <a:pathLst>
              <a:path w="4075236" h="4075236">
                <a:moveTo>
                  <a:pt x="0" y="0"/>
                </a:moveTo>
                <a:lnTo>
                  <a:pt x="4075236" y="0"/>
                </a:lnTo>
                <a:lnTo>
                  <a:pt x="4075236" y="4075236"/>
                </a:lnTo>
                <a:lnTo>
                  <a:pt x="0" y="4075236"/>
                </a:lnTo>
                <a:lnTo>
                  <a:pt x="0" y="0"/>
                </a:lnTo>
                <a:close/>
              </a:path>
            </a:pathLst>
          </a:custGeom>
          <a:blipFill>
            <a:blip r:embed="rId2"/>
            <a:stretch>
              <a:fillRect/>
            </a:stretch>
          </a:blipFill>
        </p:spPr>
      </p:sp>
      <p:sp>
        <p:nvSpPr>
          <p:cNvPr id="21" name="Freeform 21"/>
          <p:cNvSpPr/>
          <p:nvPr/>
        </p:nvSpPr>
        <p:spPr>
          <a:xfrm>
            <a:off x="11570126" y="5321123"/>
            <a:ext cx="4965877" cy="4965877"/>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3"/>
            <a:stretch>
              <a:fillRect/>
            </a:stretch>
          </a:blipFill>
        </p:spPr>
      </p:sp>
      <p:sp>
        <p:nvSpPr>
          <p:cNvPr id="24" name="TextBox 23">
            <a:extLst>
              <a:ext uri="{FF2B5EF4-FFF2-40B4-BE49-F238E27FC236}">
                <a16:creationId xmlns:a16="http://schemas.microsoft.com/office/drawing/2014/main" id="{E7A26614-5588-C1D9-E220-B98AA4157F54}"/>
              </a:ext>
            </a:extLst>
          </p:cNvPr>
          <p:cNvSpPr txBox="1"/>
          <p:nvPr/>
        </p:nvSpPr>
        <p:spPr>
          <a:xfrm>
            <a:off x="5852288" y="188444"/>
            <a:ext cx="6811534" cy="6104235"/>
          </a:xfrm>
          <a:prstGeom prst="rect">
            <a:avLst/>
          </a:prstGeom>
          <a:noFill/>
        </p:spPr>
        <p:txBody>
          <a:bodyPr wrap="square">
            <a:spAutoFit/>
          </a:bodyPr>
          <a:lstStyle/>
          <a:p>
            <a:pPr algn="ctr">
              <a:lnSpc>
                <a:spcPts val="4409"/>
              </a:lnSpc>
            </a:pPr>
            <a:r>
              <a:rPr lang="en-US" sz="2400" dirty="0">
                <a:solidFill>
                  <a:schemeClr val="tx1">
                    <a:lumMod val="95000"/>
                    <a:lumOff val="5000"/>
                  </a:schemeClr>
                </a:solidFill>
                <a:latin typeface="Merriweather" panose="020B0604020202020204" charset="0"/>
              </a:rPr>
              <a:t>Creator “Allie”, 27 years old, a freelance artist and writer.</a:t>
            </a:r>
          </a:p>
          <a:p>
            <a:pPr algn="ctr">
              <a:lnSpc>
                <a:spcPts val="4409"/>
              </a:lnSpc>
            </a:pPr>
            <a:r>
              <a:rPr lang="en-US" sz="2400" dirty="0">
                <a:solidFill>
                  <a:schemeClr val="tx1">
                    <a:lumMod val="95000"/>
                    <a:lumOff val="5000"/>
                  </a:schemeClr>
                </a:solidFill>
                <a:latin typeface="Merriweather" panose="020B0604020202020204" charset="0"/>
              </a:rPr>
              <a:t> Goals: Collaborate on projects, share work, receive feedback. </a:t>
            </a:r>
          </a:p>
          <a:p>
            <a:pPr algn="ctr">
              <a:lnSpc>
                <a:spcPts val="4409"/>
              </a:lnSpc>
            </a:pPr>
            <a:r>
              <a:rPr lang="en-US" sz="2400" dirty="0">
                <a:solidFill>
                  <a:schemeClr val="tx1">
                    <a:lumMod val="95000"/>
                    <a:lumOff val="5000"/>
                  </a:schemeClr>
                </a:solidFill>
                <a:latin typeface="Merriweather" panose="020B0604020202020204" charset="0"/>
              </a:rPr>
              <a:t>Preferences: Experienced in digital art, active in comic creator communities, values feedback and recognition. </a:t>
            </a:r>
          </a:p>
          <a:p>
            <a:pPr algn="ctr">
              <a:lnSpc>
                <a:spcPts val="4409"/>
              </a:lnSpc>
            </a:pPr>
            <a:r>
              <a:rPr lang="en-US" sz="2400" dirty="0">
                <a:solidFill>
                  <a:schemeClr val="tx1">
                    <a:lumMod val="95000"/>
                    <a:lumOff val="5000"/>
                  </a:schemeClr>
                </a:solidFill>
                <a:latin typeface="Merriweather" panose="020B0604020202020204" charset="0"/>
              </a:rPr>
              <a:t>Needs Met by Scriptoria: Collaboration tools, community feedback, monetization options, exposure to wider audience.</a:t>
            </a:r>
          </a:p>
          <a:p>
            <a:pPr algn="ctr"/>
            <a:endParaRPr lang="LID4096" sz="2400" dirty="0">
              <a:solidFill>
                <a:schemeClr val="tx1">
                  <a:lumMod val="95000"/>
                  <a:lumOff val="5000"/>
                </a:schemeClr>
              </a:solidFill>
              <a:latin typeface="Merriweather" panose="020B0604020202020204" charset="0"/>
            </a:endParaRPr>
          </a:p>
        </p:txBody>
      </p: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19260" t="19259" r="19258" b="-2592"/>
          <a:stretch/>
        </p:blipFill>
        <p:spPr>
          <a:xfrm flipH="1">
            <a:off x="15464709" y="6368321"/>
            <a:ext cx="2874890" cy="3922732"/>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307430" y="6296732"/>
            <a:ext cx="3990268" cy="3990268"/>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945983" y="5726790"/>
            <a:ext cx="4418435" cy="44184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69871" y="0"/>
            <a:ext cx="6994839" cy="10287000"/>
            <a:chOff x="0" y="0"/>
            <a:chExt cx="1842262" cy="2709333"/>
          </a:xfrm>
          <a:solidFill>
            <a:srgbClr val="EFEFEF"/>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2823290" y="0"/>
            <a:ext cx="2823290" cy="10287000"/>
            <a:chOff x="0" y="0"/>
            <a:chExt cx="743583" cy="2709333"/>
          </a:xfrm>
          <a:solidFill>
            <a:srgbClr val="EFEFEF"/>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5464710" y="0"/>
            <a:ext cx="2823290" cy="10287000"/>
            <a:chOff x="0" y="0"/>
            <a:chExt cx="743583" cy="2709333"/>
          </a:xfrm>
          <a:solidFill>
            <a:srgbClr val="CAE6D8"/>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5646581" y="0"/>
            <a:ext cx="2823290" cy="10287000"/>
            <a:chOff x="0" y="0"/>
            <a:chExt cx="743583" cy="2709333"/>
          </a:xfrm>
          <a:solidFill>
            <a:srgbClr val="CAE6D8"/>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0" y="0"/>
            <a:ext cx="2823290" cy="10287000"/>
            <a:chOff x="0" y="0"/>
            <a:chExt cx="743583" cy="2709333"/>
          </a:xfrm>
          <a:solidFill>
            <a:srgbClr val="CAE6D8"/>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625973" y="6211764"/>
            <a:ext cx="4075236" cy="4075236"/>
          </a:xfrm>
          <a:custGeom>
            <a:avLst/>
            <a:gdLst/>
            <a:ahLst/>
            <a:cxnLst/>
            <a:rect l="l" t="t" r="r" b="b"/>
            <a:pathLst>
              <a:path w="4075236" h="4075236">
                <a:moveTo>
                  <a:pt x="0" y="0"/>
                </a:moveTo>
                <a:lnTo>
                  <a:pt x="4075236" y="0"/>
                </a:lnTo>
                <a:lnTo>
                  <a:pt x="4075236" y="4075236"/>
                </a:lnTo>
                <a:lnTo>
                  <a:pt x="0" y="4075236"/>
                </a:lnTo>
                <a:lnTo>
                  <a:pt x="0" y="0"/>
                </a:lnTo>
                <a:close/>
              </a:path>
            </a:pathLst>
          </a:custGeom>
          <a:blipFill>
            <a:blip r:embed="rId2"/>
            <a:stretch>
              <a:fillRect/>
            </a:stretch>
          </a:blipFill>
        </p:spPr>
      </p:sp>
      <p:sp>
        <p:nvSpPr>
          <p:cNvPr id="21" name="Freeform 21"/>
          <p:cNvSpPr/>
          <p:nvPr/>
        </p:nvSpPr>
        <p:spPr>
          <a:xfrm>
            <a:off x="8842771" y="3925966"/>
            <a:ext cx="6137043" cy="6137043"/>
          </a:xfrm>
          <a:custGeom>
            <a:avLst/>
            <a:gdLst/>
            <a:ahLst/>
            <a:cxnLst/>
            <a:rect l="l" t="t" r="r" b="b"/>
            <a:pathLst>
              <a:path w="6137043" h="6137043">
                <a:moveTo>
                  <a:pt x="0" y="0"/>
                </a:moveTo>
                <a:lnTo>
                  <a:pt x="6137043" y="0"/>
                </a:lnTo>
                <a:lnTo>
                  <a:pt x="6137043" y="6137043"/>
                </a:lnTo>
                <a:lnTo>
                  <a:pt x="0" y="6137043"/>
                </a:lnTo>
                <a:lnTo>
                  <a:pt x="0" y="0"/>
                </a:lnTo>
                <a:close/>
              </a:path>
            </a:pathLst>
          </a:custGeom>
          <a:blipFill>
            <a:blip r:embed="rId3"/>
            <a:stretch>
              <a:fillRect/>
            </a:stretch>
          </a:blipFill>
        </p:spPr>
      </p:sp>
      <p:sp>
        <p:nvSpPr>
          <p:cNvPr id="24" name="TextBox 23">
            <a:extLst>
              <a:ext uri="{FF2B5EF4-FFF2-40B4-BE49-F238E27FC236}">
                <a16:creationId xmlns:a16="http://schemas.microsoft.com/office/drawing/2014/main" id="{57A0C0AA-0E0C-BD9A-4806-5619EF8FE355}"/>
              </a:ext>
            </a:extLst>
          </p:cNvPr>
          <p:cNvSpPr txBox="1"/>
          <p:nvPr/>
        </p:nvSpPr>
        <p:spPr>
          <a:xfrm>
            <a:off x="8974222" y="800100"/>
            <a:ext cx="6266621" cy="4493538"/>
          </a:xfrm>
          <a:prstGeom prst="rect">
            <a:avLst/>
          </a:prstGeom>
          <a:noFill/>
        </p:spPr>
        <p:txBody>
          <a:bodyPr wrap="square">
            <a:spAutoFit/>
          </a:bodyPr>
          <a:lstStyle/>
          <a:p>
            <a:pPr algn="ctr"/>
            <a:r>
              <a:rPr lang="en-US" sz="2600" b="0" i="0" dirty="0">
                <a:solidFill>
                  <a:schemeClr val="tx1">
                    <a:lumMod val="95000"/>
                    <a:lumOff val="5000"/>
                  </a:schemeClr>
                </a:solidFill>
                <a:effectLst/>
                <a:latin typeface="Merriweather" panose="020B0604020202020204" charset="0"/>
              </a:rPr>
              <a:t>Diverse Style Sharer “Brady”, 21 years old, a writer with a unique sense of style.</a:t>
            </a:r>
          </a:p>
          <a:p>
            <a:pPr algn="ctr"/>
            <a:r>
              <a:rPr lang="en-US" sz="2600" b="0" i="0" dirty="0">
                <a:solidFill>
                  <a:schemeClr val="tx1">
                    <a:lumMod val="95000"/>
                    <a:lumOff val="5000"/>
                  </a:schemeClr>
                </a:solidFill>
                <a:effectLst/>
                <a:latin typeface="Merriweather" panose="020B0604020202020204" charset="0"/>
              </a:rPr>
              <a:t> Goals: Share unique styles, promote diversity, collaborate, connect. Preferences: Creates diverse content, engages in diversity discussions, share cross cultural stories. </a:t>
            </a:r>
          </a:p>
          <a:p>
            <a:pPr algn="ctr"/>
            <a:r>
              <a:rPr lang="en-US" sz="2600" b="0" i="0" dirty="0">
                <a:solidFill>
                  <a:schemeClr val="tx1">
                    <a:lumMod val="95000"/>
                    <a:lumOff val="5000"/>
                  </a:schemeClr>
                </a:solidFill>
                <a:effectLst/>
                <a:latin typeface="Merriweather" panose="020B0604020202020204" charset="0"/>
              </a:rPr>
              <a:t>Needs Met by Scriptoria: Platform for diverse content, community support, and cross-cultural exchange.</a:t>
            </a:r>
            <a:endParaRPr lang="LID4096" sz="2600" dirty="0">
              <a:solidFill>
                <a:schemeClr val="tx1">
                  <a:lumMod val="95000"/>
                  <a:lumOff val="5000"/>
                </a:schemeClr>
              </a:solidFill>
              <a:latin typeface="Merriweather" panose="020B0604020202020204" charset="0"/>
            </a:endParaRPr>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19260" t="19259" r="19258" b="-2592"/>
          <a:stretch/>
        </p:blipFill>
        <p:spPr>
          <a:xfrm flipH="1">
            <a:off x="15464709" y="6368321"/>
            <a:ext cx="2874890" cy="3922732"/>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307430" y="6296732"/>
            <a:ext cx="3990268" cy="3990268"/>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96480" y="6211764"/>
            <a:ext cx="3962400" cy="3962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92255" y="0"/>
            <a:ext cx="6994839" cy="10287000"/>
            <a:chOff x="0" y="0"/>
            <a:chExt cx="1842262" cy="2709333"/>
          </a:xfrm>
          <a:solidFill>
            <a:srgbClr val="CAE6D8"/>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2823290" y="0"/>
            <a:ext cx="2823290" cy="10287000"/>
            <a:chOff x="0" y="0"/>
            <a:chExt cx="743583" cy="2709333"/>
          </a:xfrm>
          <a:solidFill>
            <a:srgbClr val="EFEFEF"/>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8469871" y="0"/>
            <a:ext cx="2823290" cy="10287000"/>
            <a:chOff x="0" y="0"/>
            <a:chExt cx="743583" cy="2709333"/>
          </a:xfrm>
          <a:solidFill>
            <a:srgbClr val="EFEFEF"/>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5646581" y="0"/>
            <a:ext cx="2823290" cy="10287000"/>
            <a:chOff x="0" y="0"/>
            <a:chExt cx="743583" cy="2709333"/>
          </a:xfrm>
          <a:solidFill>
            <a:srgbClr val="CAE6D8"/>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0" y="0"/>
            <a:ext cx="2823290" cy="10287000"/>
            <a:chOff x="0" y="0"/>
            <a:chExt cx="743583" cy="2709333"/>
          </a:xfrm>
          <a:solidFill>
            <a:srgbClr val="CAE6D8"/>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625973" y="6211764"/>
            <a:ext cx="4075236" cy="4075236"/>
          </a:xfrm>
          <a:custGeom>
            <a:avLst/>
            <a:gdLst/>
            <a:ahLst/>
            <a:cxnLst/>
            <a:rect l="l" t="t" r="r" b="b"/>
            <a:pathLst>
              <a:path w="4075236" h="4075236">
                <a:moveTo>
                  <a:pt x="0" y="0"/>
                </a:moveTo>
                <a:lnTo>
                  <a:pt x="4075236" y="0"/>
                </a:lnTo>
                <a:lnTo>
                  <a:pt x="4075236" y="4075236"/>
                </a:lnTo>
                <a:lnTo>
                  <a:pt x="0" y="4075236"/>
                </a:lnTo>
                <a:lnTo>
                  <a:pt x="0" y="0"/>
                </a:lnTo>
                <a:close/>
              </a:path>
            </a:pathLst>
          </a:custGeom>
          <a:blipFill>
            <a:blip r:embed="rId2"/>
            <a:stretch>
              <a:fillRect/>
            </a:stretch>
          </a:blipFill>
        </p:spPr>
      </p:sp>
      <p:sp>
        <p:nvSpPr>
          <p:cNvPr id="21" name="Freeform 21"/>
          <p:cNvSpPr/>
          <p:nvPr/>
        </p:nvSpPr>
        <p:spPr>
          <a:xfrm>
            <a:off x="8175111" y="6542977"/>
            <a:ext cx="3412810" cy="3412810"/>
          </a:xfrm>
          <a:custGeom>
            <a:avLst/>
            <a:gdLst/>
            <a:ahLst/>
            <a:cxnLst/>
            <a:rect l="l" t="t" r="r" b="b"/>
            <a:pathLst>
              <a:path w="3412810" h="3412810">
                <a:moveTo>
                  <a:pt x="0" y="0"/>
                </a:moveTo>
                <a:lnTo>
                  <a:pt x="3412810" y="0"/>
                </a:lnTo>
                <a:lnTo>
                  <a:pt x="3412810" y="3412810"/>
                </a:lnTo>
                <a:lnTo>
                  <a:pt x="0" y="3412810"/>
                </a:lnTo>
                <a:lnTo>
                  <a:pt x="0" y="0"/>
                </a:lnTo>
                <a:close/>
              </a:path>
            </a:pathLst>
          </a:custGeom>
          <a:blipFill>
            <a:blip r:embed="rId3"/>
            <a:stretch>
              <a:fillRect/>
            </a:stretch>
          </a:blipFill>
        </p:spPr>
      </p:sp>
      <p:sp>
        <p:nvSpPr>
          <p:cNvPr id="23" name="Rectangle 22">
            <a:hlinkClick r:id="rId4" action="ppaction://hlinksldjump"/>
            <a:extLst>
              <a:ext uri="{FF2B5EF4-FFF2-40B4-BE49-F238E27FC236}">
                <a16:creationId xmlns:a16="http://schemas.microsoft.com/office/drawing/2014/main" id="{CF85F816-1212-073F-CC55-DC55210DA1E4}"/>
              </a:ext>
            </a:extLst>
          </p:cNvPr>
          <p:cNvSpPr/>
          <p:nvPr/>
        </p:nvSpPr>
        <p:spPr>
          <a:xfrm>
            <a:off x="15980570" y="7734301"/>
            <a:ext cx="2307430" cy="2552700"/>
          </a:xfrm>
          <a:prstGeom prst="rect">
            <a:avLst/>
          </a:prstGeom>
          <a:solidFill>
            <a:srgbClr val="CAE6D8"/>
          </a:solidFill>
          <a:ln>
            <a:solidFill>
              <a:srgbClr val="CAE6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TextBox 24">
            <a:extLst>
              <a:ext uri="{FF2B5EF4-FFF2-40B4-BE49-F238E27FC236}">
                <a16:creationId xmlns:a16="http://schemas.microsoft.com/office/drawing/2014/main" id="{57A0C0AA-0E0C-BD9A-4806-5619EF8FE355}"/>
              </a:ext>
            </a:extLst>
          </p:cNvPr>
          <p:cNvSpPr txBox="1"/>
          <p:nvPr/>
        </p:nvSpPr>
        <p:spPr>
          <a:xfrm>
            <a:off x="11811000" y="618550"/>
            <a:ext cx="6280987" cy="3693319"/>
          </a:xfrm>
          <a:prstGeom prst="rect">
            <a:avLst/>
          </a:prstGeom>
          <a:noFill/>
        </p:spPr>
        <p:txBody>
          <a:bodyPr wrap="square">
            <a:spAutoFit/>
          </a:bodyPr>
          <a:lstStyle/>
          <a:p>
            <a:pPr algn="ctr"/>
            <a:r>
              <a:rPr lang="en-US" sz="2600" dirty="0">
                <a:solidFill>
                  <a:schemeClr val="tx1">
                    <a:lumMod val="95000"/>
                    <a:lumOff val="5000"/>
                  </a:schemeClr>
                </a:solidFill>
                <a:latin typeface="Merriweather" panose="020B0604020202020204" charset="0"/>
              </a:rPr>
              <a:t>Aspiring Creator “Nellie, 20 years old, a writer exploring comic storytelling. Goals: Showcase talent, gain exposure, build fan base, seek a wide audience. Preferences: Active on social media, seeks mentorship, values feedback. Needs Met by Scriptoria: Exposure to wider audience, community engagement. </a:t>
            </a:r>
            <a:endParaRPr lang="LID4096" sz="2600" dirty="0">
              <a:solidFill>
                <a:schemeClr val="tx1">
                  <a:lumMod val="95000"/>
                  <a:lumOff val="5000"/>
                </a:schemeClr>
              </a:solidFill>
              <a:latin typeface="Merriweather" panose="020B0604020202020204" charset="0"/>
            </a:endParaRPr>
          </a:p>
        </p:txBody>
      </p:sp>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19260" t="19259" r="19258" b="-2592"/>
          <a:stretch/>
        </p:blipFill>
        <p:spPr>
          <a:xfrm flipH="1">
            <a:off x="12864581" y="4925554"/>
            <a:ext cx="3929294" cy="5361446"/>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307430" y="6296732"/>
            <a:ext cx="3990268" cy="3990268"/>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77026" y="6211764"/>
            <a:ext cx="3962400" cy="3962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1435"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892745" y="3337410"/>
            <a:ext cx="3612179" cy="36121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984335" y="3438520"/>
            <a:ext cx="3429000" cy="3428786"/>
            <a:chOff x="0" y="0"/>
            <a:chExt cx="6096000" cy="6095619"/>
          </a:xfrm>
          <a:effectLst>
            <a:outerShdw blurRad="50800" dist="38100" dir="5400000" algn="t" rotWithShape="0">
              <a:prstClr val="black">
                <a:alpha val="40000"/>
              </a:prstClr>
            </a:outerShdw>
          </a:effectLst>
        </p:grpSpPr>
        <p:sp>
          <p:nvSpPr>
            <p:cNvPr id="7" name="Freeform 7"/>
            <p:cNvSpPr/>
            <p:nvPr/>
          </p:nvSpPr>
          <p:spPr>
            <a:xfrm>
              <a:off x="0" y="0"/>
              <a:ext cx="6096000" cy="6095619"/>
            </a:xfrm>
            <a:custGeom>
              <a:avLst/>
              <a:gdLst/>
              <a:ahLst/>
              <a:cxnLst/>
              <a:rect l="l" t="t" r="r" b="b"/>
              <a:pathLst>
                <a:path w="6096000" h="6095619">
                  <a:moveTo>
                    <a:pt x="3048000" y="0"/>
                  </a:moveTo>
                  <a:cubicBezTo>
                    <a:pt x="1364615" y="0"/>
                    <a:pt x="0" y="1364615"/>
                    <a:pt x="0" y="3048000"/>
                  </a:cubicBezTo>
                  <a:cubicBezTo>
                    <a:pt x="0" y="4715129"/>
                    <a:pt x="1338326" y="6069584"/>
                    <a:pt x="2999105" y="6095619"/>
                  </a:cubicBezTo>
                  <a:lnTo>
                    <a:pt x="3096895" y="6095619"/>
                  </a:lnTo>
                  <a:cubicBezTo>
                    <a:pt x="4757674" y="6069584"/>
                    <a:pt x="6096000" y="4715129"/>
                    <a:pt x="6096000" y="3048000"/>
                  </a:cubicBezTo>
                  <a:cubicBezTo>
                    <a:pt x="6096000" y="1364615"/>
                    <a:pt x="4731385" y="0"/>
                    <a:pt x="3048000" y="0"/>
                  </a:cubicBezTo>
                  <a:close/>
                </a:path>
              </a:pathLst>
            </a:custGeom>
            <a:blipFill>
              <a:blip r:embed="rId5">
                <a:extLst>
                  <a:ext uri="{28A0092B-C50C-407E-A947-70E740481C1C}">
                    <a14:useLocalDpi xmlns:a14="http://schemas.microsoft.com/office/drawing/2010/main" val="0"/>
                  </a:ext>
                </a:extLst>
              </a:blip>
              <a:stretch>
                <a:fillRect/>
              </a:stretch>
            </a:blipFill>
            <a:scene3d>
              <a:camera prst="orthographicFront"/>
              <a:lightRig rig="threePt" dir="t"/>
            </a:scene3d>
            <a:sp3d>
              <a:bevelT/>
            </a:sp3d>
          </p:spPr>
          <p:txBody>
            <a:bodyPr/>
            <a:lstStyle/>
            <a:p>
              <a:endParaRPr lang="en-US" dirty="0"/>
            </a:p>
          </p:txBody>
        </p:sp>
      </p:grpSp>
      <p:sp>
        <p:nvSpPr>
          <p:cNvPr id="8" name="Freeform 8"/>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7337910" y="3337410"/>
            <a:ext cx="3612179" cy="36121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2531765"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2783075" y="3337410"/>
            <a:ext cx="3612179" cy="361217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a:grpSpLocks noChangeAspect="1"/>
          </p:cNvGrpSpPr>
          <p:nvPr/>
        </p:nvGrpSpPr>
        <p:grpSpPr>
          <a:xfrm>
            <a:off x="12874665" y="3438520"/>
            <a:ext cx="3429000" cy="3428786"/>
            <a:chOff x="0" y="0"/>
            <a:chExt cx="6096000" cy="6095619"/>
          </a:xfrm>
          <a:effectLst>
            <a:outerShdw blurRad="50800" dist="38100" dir="5400000" algn="t" rotWithShape="0">
              <a:prstClr val="black">
                <a:alpha val="40000"/>
              </a:prstClr>
            </a:outerShdw>
          </a:effectLst>
        </p:grpSpPr>
        <p:sp>
          <p:nvSpPr>
            <p:cNvPr id="19" name="Freeform 19"/>
            <p:cNvSpPr/>
            <p:nvPr/>
          </p:nvSpPr>
          <p:spPr>
            <a:xfrm>
              <a:off x="0" y="0"/>
              <a:ext cx="6096000" cy="6095619"/>
            </a:xfrm>
            <a:custGeom>
              <a:avLst/>
              <a:gdLst/>
              <a:ahLst/>
              <a:cxnLst/>
              <a:rect l="l" t="t" r="r" b="b"/>
              <a:pathLst>
                <a:path w="6096000" h="6095619">
                  <a:moveTo>
                    <a:pt x="3048000" y="0"/>
                  </a:moveTo>
                  <a:cubicBezTo>
                    <a:pt x="1364615" y="0"/>
                    <a:pt x="0" y="1364615"/>
                    <a:pt x="0" y="3048000"/>
                  </a:cubicBezTo>
                  <a:cubicBezTo>
                    <a:pt x="0" y="4715129"/>
                    <a:pt x="1338326" y="6069584"/>
                    <a:pt x="2999105" y="6095619"/>
                  </a:cubicBezTo>
                  <a:lnTo>
                    <a:pt x="3096895" y="6095619"/>
                  </a:lnTo>
                  <a:cubicBezTo>
                    <a:pt x="4757674" y="6069584"/>
                    <a:pt x="6096000" y="4715129"/>
                    <a:pt x="6096000" y="3048000"/>
                  </a:cubicBezTo>
                  <a:cubicBezTo>
                    <a:pt x="6096000" y="1364615"/>
                    <a:pt x="4731385" y="0"/>
                    <a:pt x="3048000" y="0"/>
                  </a:cubicBezTo>
                  <a:close/>
                </a:path>
              </a:pathLst>
            </a:custGeom>
            <a:blipFill>
              <a:blip r:embed="rId6"/>
              <a:stretch>
                <a:fillRect t="-3" b="-3"/>
              </a:stretch>
            </a:blipFill>
            <a:scene3d>
              <a:camera prst="orthographicFront"/>
              <a:lightRig rig="threePt" dir="t"/>
            </a:scene3d>
            <a:sp3d>
              <a:bevelT/>
            </a:sp3d>
          </p:spPr>
        </p:sp>
      </p:grpSp>
      <p:sp>
        <p:nvSpPr>
          <p:cNvPr id="20" name="TextBox 20"/>
          <p:cNvSpPr txBox="1"/>
          <p:nvPr/>
        </p:nvSpPr>
        <p:spPr>
          <a:xfrm>
            <a:off x="4789034" y="819150"/>
            <a:ext cx="8709932" cy="1334332"/>
          </a:xfrm>
          <a:prstGeom prst="rect">
            <a:avLst/>
          </a:prstGeom>
        </p:spPr>
        <p:txBody>
          <a:bodyPr lIns="0" tIns="0" rIns="0" bIns="0" rtlCol="0" anchor="t">
            <a:spAutoFit/>
          </a:bodyPr>
          <a:lstStyle/>
          <a:p>
            <a:pPr algn="l">
              <a:lnSpc>
                <a:spcPts val="10384"/>
              </a:lnSpc>
            </a:pPr>
            <a:r>
              <a:rPr lang="en-US" sz="7417">
                <a:solidFill>
                  <a:srgbClr val="000000"/>
                </a:solidFill>
                <a:latin typeface="Brasika"/>
              </a:rPr>
              <a:t>Special thanks to </a:t>
            </a:r>
          </a:p>
        </p:txBody>
      </p:sp>
      <p:sp>
        <p:nvSpPr>
          <p:cNvPr id="21" name="TextBox 21"/>
          <p:cNvSpPr txBox="1"/>
          <p:nvPr/>
        </p:nvSpPr>
        <p:spPr>
          <a:xfrm>
            <a:off x="1415734" y="7580450"/>
            <a:ext cx="4566203" cy="531074"/>
          </a:xfrm>
          <a:prstGeom prst="rect">
            <a:avLst/>
          </a:prstGeom>
        </p:spPr>
        <p:txBody>
          <a:bodyPr lIns="0" tIns="0" rIns="0" bIns="0" rtlCol="0" anchor="t">
            <a:spAutoFit/>
          </a:bodyPr>
          <a:lstStyle/>
          <a:p>
            <a:pPr algn="ctr">
              <a:lnSpc>
                <a:spcPts val="3959"/>
              </a:lnSpc>
            </a:pPr>
            <a:r>
              <a:rPr lang="en-US" sz="3959">
                <a:solidFill>
                  <a:srgbClr val="404040"/>
                </a:solidFill>
                <a:latin typeface="Merriweather Bold"/>
              </a:rPr>
              <a:t>Obada Khalili</a:t>
            </a:r>
          </a:p>
        </p:txBody>
      </p:sp>
      <p:sp>
        <p:nvSpPr>
          <p:cNvPr id="22" name="TextBox 22"/>
          <p:cNvSpPr txBox="1"/>
          <p:nvPr/>
        </p:nvSpPr>
        <p:spPr>
          <a:xfrm>
            <a:off x="12531765" y="7616112"/>
            <a:ext cx="4293776" cy="495411"/>
          </a:xfrm>
          <a:prstGeom prst="rect">
            <a:avLst/>
          </a:prstGeom>
        </p:spPr>
        <p:txBody>
          <a:bodyPr lIns="0" tIns="0" rIns="0" bIns="0" rtlCol="0" anchor="t">
            <a:spAutoFit/>
          </a:bodyPr>
          <a:lstStyle/>
          <a:p>
            <a:pPr algn="ctr">
              <a:lnSpc>
                <a:spcPts val="3723"/>
              </a:lnSpc>
            </a:pPr>
            <a:r>
              <a:rPr lang="en-US" sz="3723">
                <a:solidFill>
                  <a:srgbClr val="404040"/>
                </a:solidFill>
                <a:latin typeface="Merriweather Bold"/>
              </a:rPr>
              <a:t>Umar Abu Baker</a:t>
            </a:r>
          </a:p>
        </p:txBody>
      </p:sp>
      <p:sp>
        <p:nvSpPr>
          <p:cNvPr id="23" name="TextBox 23"/>
          <p:cNvSpPr txBox="1"/>
          <p:nvPr/>
        </p:nvSpPr>
        <p:spPr>
          <a:xfrm>
            <a:off x="6986554" y="7613348"/>
            <a:ext cx="4314892" cy="498176"/>
          </a:xfrm>
          <a:prstGeom prst="rect">
            <a:avLst/>
          </a:prstGeom>
        </p:spPr>
        <p:txBody>
          <a:bodyPr lIns="0" tIns="0" rIns="0" bIns="0" rtlCol="0" anchor="t">
            <a:spAutoFit/>
          </a:bodyPr>
          <a:lstStyle/>
          <a:p>
            <a:pPr algn="ctr">
              <a:lnSpc>
                <a:spcPts val="3741"/>
              </a:lnSpc>
            </a:pPr>
            <a:r>
              <a:rPr lang="en-US" sz="3741">
                <a:solidFill>
                  <a:srgbClr val="404040"/>
                </a:solidFill>
                <a:latin typeface="Merriweather Bold"/>
              </a:rPr>
              <a:t>Samer Huwari</a:t>
            </a:r>
          </a:p>
        </p:txBody>
      </p:sp>
      <p:sp>
        <p:nvSpPr>
          <p:cNvPr id="24" name="Freeform 6"/>
          <p:cNvSpPr/>
          <p:nvPr/>
        </p:nvSpPr>
        <p:spPr>
          <a:xfrm>
            <a:off x="-607156" y="7120047"/>
            <a:ext cx="1836451" cy="3419694"/>
          </a:xfrm>
          <a:custGeom>
            <a:avLst/>
            <a:gdLst/>
            <a:ahLst/>
            <a:cxnLst/>
            <a:rect l="l" t="t" r="r" b="b"/>
            <a:pathLst>
              <a:path w="2634619" h="4430433">
                <a:moveTo>
                  <a:pt x="0" y="0"/>
                </a:moveTo>
                <a:lnTo>
                  <a:pt x="2634619" y="0"/>
                </a:lnTo>
                <a:lnTo>
                  <a:pt x="2634619" y="4430433"/>
                </a:lnTo>
                <a:lnTo>
                  <a:pt x="0" y="4430433"/>
                </a:lnTo>
                <a:lnTo>
                  <a:pt x="0" y="0"/>
                </a:lnTo>
                <a:close/>
              </a:path>
            </a:pathLst>
          </a:custGeom>
          <a:blipFill>
            <a:blip r:embed="rId7"/>
            <a:stretch>
              <a:fillRect r="-7796"/>
            </a:stretch>
          </a:blipFill>
        </p:spPr>
      </p:sp>
      <p:sp>
        <p:nvSpPr>
          <p:cNvPr id="25" name="Freeform 2">
            <a:hlinkClick r:id="rId8" action="ppaction://hlinksldjump"/>
          </p:cNvPr>
          <p:cNvSpPr/>
          <p:nvPr/>
        </p:nvSpPr>
        <p:spPr>
          <a:xfrm>
            <a:off x="16825541" y="7200900"/>
            <a:ext cx="2129303" cy="3307637"/>
          </a:xfrm>
          <a:custGeom>
            <a:avLst/>
            <a:gdLst/>
            <a:ahLst/>
            <a:cxnLst/>
            <a:rect l="l" t="t" r="r" b="b"/>
            <a:pathLst>
              <a:path w="3009733" h="4180974">
                <a:moveTo>
                  <a:pt x="0" y="0"/>
                </a:moveTo>
                <a:lnTo>
                  <a:pt x="3009733" y="0"/>
                </a:lnTo>
                <a:lnTo>
                  <a:pt x="3009733" y="4180973"/>
                </a:lnTo>
                <a:lnTo>
                  <a:pt x="0" y="4180973"/>
                </a:lnTo>
                <a:lnTo>
                  <a:pt x="0" y="0"/>
                </a:lnTo>
                <a:close/>
              </a:path>
            </a:pathLst>
          </a:custGeom>
          <a:blipFill>
            <a:blip r:embed="rId9"/>
            <a:stretch>
              <a:fillRect/>
            </a:stretch>
          </a:blipFill>
        </p:spPr>
      </p:sp>
      <p:grpSp>
        <p:nvGrpSpPr>
          <p:cNvPr id="29" name="Group 6">
            <a:extLst>
              <a:ext uri="{FF2B5EF4-FFF2-40B4-BE49-F238E27FC236}">
                <a16:creationId xmlns:a16="http://schemas.microsoft.com/office/drawing/2014/main" id="{71CA588F-CD7F-48E4-9A93-A0E725ED986D}"/>
              </a:ext>
            </a:extLst>
          </p:cNvPr>
          <p:cNvGrpSpPr>
            <a:grpSpLocks noChangeAspect="1"/>
          </p:cNvGrpSpPr>
          <p:nvPr/>
        </p:nvGrpSpPr>
        <p:grpSpPr>
          <a:xfrm>
            <a:off x="7429499" y="3429106"/>
            <a:ext cx="3429000" cy="3428786"/>
            <a:chOff x="-837892" y="2500023"/>
            <a:chExt cx="6096000" cy="6095619"/>
          </a:xfrm>
          <a:effectLst>
            <a:outerShdw blurRad="50800" dist="38100" dir="5400000" algn="t" rotWithShape="0">
              <a:prstClr val="black">
                <a:alpha val="40000"/>
              </a:prstClr>
            </a:outerShdw>
          </a:effectLst>
        </p:grpSpPr>
        <p:sp>
          <p:nvSpPr>
            <p:cNvPr id="30" name="Freeform 7">
              <a:extLst>
                <a:ext uri="{FF2B5EF4-FFF2-40B4-BE49-F238E27FC236}">
                  <a16:creationId xmlns:a16="http://schemas.microsoft.com/office/drawing/2014/main" id="{BB0C4A45-919C-4275-A9AE-86D9CB807069}"/>
                </a:ext>
              </a:extLst>
            </p:cNvPr>
            <p:cNvSpPr/>
            <p:nvPr/>
          </p:nvSpPr>
          <p:spPr>
            <a:xfrm>
              <a:off x="-837892" y="2500023"/>
              <a:ext cx="6096000" cy="6095619"/>
            </a:xfrm>
            <a:custGeom>
              <a:avLst/>
              <a:gdLst/>
              <a:ahLst/>
              <a:cxnLst/>
              <a:rect l="l" t="t" r="r" b="b"/>
              <a:pathLst>
                <a:path w="6096000" h="6095619">
                  <a:moveTo>
                    <a:pt x="3048000" y="0"/>
                  </a:moveTo>
                  <a:cubicBezTo>
                    <a:pt x="1364615" y="0"/>
                    <a:pt x="0" y="1364615"/>
                    <a:pt x="0" y="3048000"/>
                  </a:cubicBezTo>
                  <a:cubicBezTo>
                    <a:pt x="0" y="4715129"/>
                    <a:pt x="1338326" y="6069584"/>
                    <a:pt x="2999105" y="6095619"/>
                  </a:cubicBezTo>
                  <a:lnTo>
                    <a:pt x="3096895" y="6095619"/>
                  </a:lnTo>
                  <a:cubicBezTo>
                    <a:pt x="4757674" y="6069584"/>
                    <a:pt x="6096000" y="4715129"/>
                    <a:pt x="6096000" y="3048000"/>
                  </a:cubicBezTo>
                  <a:cubicBezTo>
                    <a:pt x="6096000" y="1364615"/>
                    <a:pt x="4731385" y="0"/>
                    <a:pt x="3048000" y="0"/>
                  </a:cubicBezTo>
                  <a:close/>
                </a:path>
              </a:pathLst>
            </a:custGeom>
            <a:blipFill>
              <a:blip r:embed="rId10">
                <a:extLst>
                  <a:ext uri="{28A0092B-C50C-407E-A947-70E740481C1C}">
                    <a14:useLocalDpi xmlns:a14="http://schemas.microsoft.com/office/drawing/2010/main" val="0"/>
                  </a:ext>
                </a:extLst>
              </a:blip>
              <a:stretch>
                <a:fillRect/>
              </a:stretch>
            </a:blipFill>
            <a:scene3d>
              <a:camera prst="orthographicFront"/>
              <a:lightRig rig="threePt" dir="t"/>
            </a:scene3d>
            <a:sp3d>
              <a:bevelT/>
            </a:sp3d>
          </p:spPr>
          <p:txBody>
            <a:bodyPr/>
            <a:lstStyle/>
            <a:p>
              <a:endParaRPr lang="en-US" dirty="0"/>
            </a:p>
          </p:txBody>
        </p:sp>
      </p:grpSp>
    </p:spTree>
    <p:extLst>
      <p:ext uri="{BB962C8B-B14F-4D97-AF65-F5344CB8AC3E}">
        <p14:creationId xmlns:p14="http://schemas.microsoft.com/office/powerpoint/2010/main" val="8308968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a:hlinkClick r:id="rId2" action="ppaction://hlinksldjump"/>
          </p:cNvPr>
          <p:cNvSpPr/>
          <p:nvPr/>
        </p:nvSpPr>
        <p:spPr>
          <a:xfrm>
            <a:off x="15945110" y="6308480"/>
            <a:ext cx="3009734" cy="4180974"/>
          </a:xfrm>
          <a:custGeom>
            <a:avLst/>
            <a:gdLst/>
            <a:ahLst/>
            <a:cxnLst/>
            <a:rect l="l" t="t" r="r" b="b"/>
            <a:pathLst>
              <a:path w="3009733" h="4180974">
                <a:moveTo>
                  <a:pt x="0" y="0"/>
                </a:moveTo>
                <a:lnTo>
                  <a:pt x="3009733" y="0"/>
                </a:lnTo>
                <a:lnTo>
                  <a:pt x="3009733" y="4180973"/>
                </a:lnTo>
                <a:lnTo>
                  <a:pt x="0" y="4180973"/>
                </a:lnTo>
                <a:lnTo>
                  <a:pt x="0" y="0"/>
                </a:lnTo>
                <a:close/>
              </a:path>
            </a:pathLst>
          </a:custGeom>
          <a:blipFill>
            <a:blip r:embed="rId3"/>
            <a:stretch>
              <a:fillRect/>
            </a:stretch>
          </a:blipFill>
        </p:spPr>
      </p:sp>
      <p:grpSp>
        <p:nvGrpSpPr>
          <p:cNvPr id="3" name="Group 3"/>
          <p:cNvGrpSpPr/>
          <p:nvPr/>
        </p:nvGrpSpPr>
        <p:grpSpPr>
          <a:xfrm>
            <a:off x="2919114" y="7160645"/>
            <a:ext cx="8627177" cy="2130533"/>
            <a:chOff x="0" y="-142875"/>
            <a:chExt cx="11502902" cy="2840708"/>
          </a:xfrm>
        </p:grpSpPr>
        <p:sp>
          <p:nvSpPr>
            <p:cNvPr id="4" name="TextBox 4"/>
            <p:cNvSpPr txBox="1"/>
            <p:nvPr/>
          </p:nvSpPr>
          <p:spPr>
            <a:xfrm>
              <a:off x="0" y="-142875"/>
              <a:ext cx="3479623" cy="1196908"/>
            </a:xfrm>
            <a:prstGeom prst="rect">
              <a:avLst/>
            </a:prstGeom>
          </p:spPr>
          <p:txBody>
            <a:bodyPr lIns="0" tIns="0" rIns="0" bIns="0" rtlCol="0" anchor="t">
              <a:spAutoFit/>
            </a:bodyPr>
            <a:lstStyle/>
            <a:p>
              <a:pPr>
                <a:lnSpc>
                  <a:spcPts val="7044"/>
                </a:lnSpc>
              </a:pPr>
              <a:r>
                <a:rPr lang="en-US" sz="5031">
                  <a:solidFill>
                    <a:srgbClr val="000000"/>
                  </a:solidFill>
                  <a:latin typeface="Brasika"/>
                </a:rPr>
                <a:t>We are </a:t>
              </a:r>
            </a:p>
          </p:txBody>
        </p:sp>
        <p:sp>
          <p:nvSpPr>
            <p:cNvPr id="5" name="TextBox 5"/>
            <p:cNvSpPr txBox="1"/>
            <p:nvPr/>
          </p:nvSpPr>
          <p:spPr>
            <a:xfrm>
              <a:off x="906571" y="1007800"/>
              <a:ext cx="10596331" cy="1690033"/>
            </a:xfrm>
            <a:prstGeom prst="rect">
              <a:avLst/>
            </a:prstGeom>
          </p:spPr>
          <p:txBody>
            <a:bodyPr lIns="0" tIns="0" rIns="0" bIns="0" rtlCol="0" anchor="t">
              <a:spAutoFit/>
            </a:bodyPr>
            <a:lstStyle/>
            <a:p>
              <a:pPr algn="ctr">
                <a:lnSpc>
                  <a:spcPts val="9654"/>
                </a:lnSpc>
                <a:spcBef>
                  <a:spcPct val="0"/>
                </a:spcBef>
              </a:pPr>
              <a:r>
                <a:rPr lang="en-US" sz="8697">
                  <a:solidFill>
                    <a:srgbClr val="000000"/>
                  </a:solidFill>
                  <a:latin typeface="Brasika"/>
                </a:rPr>
                <a:t>SCRIPTORIA</a:t>
              </a:r>
            </a:p>
          </p:txBody>
        </p:sp>
      </p:grpSp>
      <p:sp>
        <p:nvSpPr>
          <p:cNvPr id="6" name="Freeform 6"/>
          <p:cNvSpPr/>
          <p:nvPr/>
        </p:nvSpPr>
        <p:spPr>
          <a:xfrm>
            <a:off x="-672028" y="5856567"/>
            <a:ext cx="2634620" cy="4430433"/>
          </a:xfrm>
          <a:custGeom>
            <a:avLst/>
            <a:gdLst/>
            <a:ahLst/>
            <a:cxnLst/>
            <a:rect l="l" t="t" r="r" b="b"/>
            <a:pathLst>
              <a:path w="2634619" h="4430433">
                <a:moveTo>
                  <a:pt x="0" y="0"/>
                </a:moveTo>
                <a:lnTo>
                  <a:pt x="2634619" y="0"/>
                </a:lnTo>
                <a:lnTo>
                  <a:pt x="2634619" y="4430433"/>
                </a:lnTo>
                <a:lnTo>
                  <a:pt x="0" y="4430433"/>
                </a:lnTo>
                <a:lnTo>
                  <a:pt x="0" y="0"/>
                </a:lnTo>
                <a:close/>
              </a:path>
            </a:pathLst>
          </a:custGeom>
          <a:blipFill>
            <a:blip r:embed="rId4"/>
            <a:stretch>
              <a:fillRect r="-7796"/>
            </a:stretch>
          </a:blipFill>
        </p:spPr>
      </p:sp>
      <p:sp>
        <p:nvSpPr>
          <p:cNvPr id="9" name="Freeform 9"/>
          <p:cNvSpPr/>
          <p:nvPr/>
        </p:nvSpPr>
        <p:spPr>
          <a:xfrm>
            <a:off x="5105400" y="-190500"/>
            <a:ext cx="7848600" cy="7467599"/>
          </a:xfrm>
          <a:custGeom>
            <a:avLst/>
            <a:gdLst/>
            <a:ahLst/>
            <a:cxnLst/>
            <a:rect l="l" t="t" r="r" b="b"/>
            <a:pathLst>
              <a:path w="10183590" h="9647612">
                <a:moveTo>
                  <a:pt x="0" y="0"/>
                </a:moveTo>
                <a:lnTo>
                  <a:pt x="10183590" y="0"/>
                </a:lnTo>
                <a:lnTo>
                  <a:pt x="10183590" y="9647612"/>
                </a:lnTo>
                <a:lnTo>
                  <a:pt x="0" y="9647612"/>
                </a:lnTo>
                <a:lnTo>
                  <a:pt x="0" y="0"/>
                </a:lnTo>
                <a:close/>
              </a:path>
            </a:pathLst>
          </a:custGeom>
          <a:blipFill>
            <a:blip r:embed="rId5"/>
            <a:stretch>
              <a:fillRect/>
            </a:stretch>
          </a:blipFill>
        </p:spPr>
        <p:txBody>
          <a:bodyPr/>
          <a:lstStyle/>
          <a:p>
            <a:endParaRPr lang="en-US" dirty="0"/>
          </a:p>
        </p:txBody>
      </p:sp>
      <p:pic>
        <p:nvPicPr>
          <p:cNvPr id="11" name="Picture 10">
            <a:extLst>
              <a:ext uri="{FF2B5EF4-FFF2-40B4-BE49-F238E27FC236}">
                <a16:creationId xmlns:a16="http://schemas.microsoft.com/office/drawing/2014/main" id="{33B6546A-B51D-4917-8B10-DC2BD415D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5500" y="429866"/>
            <a:ext cx="6248400" cy="6226865"/>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FEFEF"/>
            </a:gs>
            <a:gs pos="50000">
              <a:srgbClr val="CBCBCB"/>
            </a:gs>
            <a:gs pos="100000">
              <a:schemeClr val="bg1">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22FE4-E960-04BC-A45E-D8931F72912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20772912">
            <a:off x="2921875" y="1380372"/>
            <a:ext cx="7526256" cy="7526256"/>
          </a:xfrm>
          <a:prstGeom prst="ellipse">
            <a:avLst/>
          </a:prstGeom>
        </p:spPr>
      </p:pic>
      <p:pic>
        <p:nvPicPr>
          <p:cNvPr id="5" name="Picture 4">
            <a:extLst>
              <a:ext uri="{FF2B5EF4-FFF2-40B4-BE49-F238E27FC236}">
                <a16:creationId xmlns:a16="http://schemas.microsoft.com/office/drawing/2014/main" id="{7C8278C6-CDA2-56E3-51D6-523B400AE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650" y="1054743"/>
            <a:ext cx="8177514" cy="8177514"/>
          </a:xfrm>
          <a:prstGeom prst="rect">
            <a:avLst/>
          </a:prstGeom>
          <a:effectLst>
            <a:outerShdw blurRad="50800" dist="38100" dir="16200000"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406174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4-05-19 at 6.31.55 PM">
            <a:hlinkClick r:id="" action="ppaction://media"/>
            <a:extLst>
              <a:ext uri="{FF2B5EF4-FFF2-40B4-BE49-F238E27FC236}">
                <a16:creationId xmlns:a16="http://schemas.microsoft.com/office/drawing/2014/main" id="{4F498702-F2E3-0342-FF90-0BB94E3C54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2858"/>
            <a:ext cx="18288000" cy="10352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7836064"/>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59ED7C-B059-4F6B-A767-1BC662048C3C}"/>
              </a:ext>
            </a:extLst>
          </p:cNvPr>
          <p:cNvSpPr txBox="1"/>
          <p:nvPr/>
        </p:nvSpPr>
        <p:spPr>
          <a:xfrm>
            <a:off x="0" y="890965"/>
            <a:ext cx="18288000"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Problems</a:t>
            </a:r>
            <a:endParaRPr lang="en-IN" sz="81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endParaRPr>
          </a:p>
        </p:txBody>
      </p:sp>
      <p:grpSp>
        <p:nvGrpSpPr>
          <p:cNvPr id="96" name="Group 95">
            <a:extLst>
              <a:ext uri="{FF2B5EF4-FFF2-40B4-BE49-F238E27FC236}">
                <a16:creationId xmlns:a16="http://schemas.microsoft.com/office/drawing/2014/main" id="{885E6759-26F7-74C5-94F2-A18F56A6DAF9}"/>
              </a:ext>
            </a:extLst>
          </p:cNvPr>
          <p:cNvGrpSpPr/>
          <p:nvPr/>
        </p:nvGrpSpPr>
        <p:grpSpPr>
          <a:xfrm>
            <a:off x="685800" y="5254977"/>
            <a:ext cx="14734082" cy="5032020"/>
            <a:chOff x="448058" y="3503319"/>
            <a:chExt cx="9822721" cy="3354680"/>
          </a:xfrm>
        </p:grpSpPr>
        <p:grpSp>
          <p:nvGrpSpPr>
            <p:cNvPr id="70" name="Group 69">
              <a:extLst>
                <a:ext uri="{FF2B5EF4-FFF2-40B4-BE49-F238E27FC236}">
                  <a16:creationId xmlns:a16="http://schemas.microsoft.com/office/drawing/2014/main" id="{EB05DE3E-BA06-3B99-BE78-8AA3C4223D68}"/>
                </a:ext>
              </a:extLst>
            </p:cNvPr>
            <p:cNvGrpSpPr/>
            <p:nvPr/>
          </p:nvGrpSpPr>
          <p:grpSpPr>
            <a:xfrm>
              <a:off x="2724149" y="3998097"/>
              <a:ext cx="6743699" cy="2859902"/>
              <a:chOff x="2075221" y="3453350"/>
              <a:chExt cx="8036000" cy="3407948"/>
            </a:xfrm>
          </p:grpSpPr>
          <p:sp>
            <p:nvSpPr>
              <p:cNvPr id="9" name="Freeform: Shape 8">
                <a:extLst>
                  <a:ext uri="{FF2B5EF4-FFF2-40B4-BE49-F238E27FC236}">
                    <a16:creationId xmlns:a16="http://schemas.microsoft.com/office/drawing/2014/main" id="{5CFCB5E2-4633-463B-56C6-94F0488351EE}"/>
                  </a:ext>
                </a:extLst>
              </p:cNvPr>
              <p:cNvSpPr/>
              <p:nvPr/>
            </p:nvSpPr>
            <p:spPr>
              <a:xfrm>
                <a:off x="3885262" y="3453350"/>
                <a:ext cx="1689933" cy="1689933"/>
              </a:xfrm>
              <a:custGeom>
                <a:avLst/>
                <a:gdLst>
                  <a:gd name="connsiteX0" fmla="*/ 1689883 w 1689933"/>
                  <a:gd name="connsiteY0" fmla="*/ 844837 h 1689933"/>
                  <a:gd name="connsiteX1" fmla="*/ 844916 w 1689933"/>
                  <a:gd name="connsiteY1" fmla="*/ 1689804 h 1689933"/>
                  <a:gd name="connsiteX2" fmla="*/ -51 w 1689933"/>
                  <a:gd name="connsiteY2" fmla="*/ 844837 h 1689933"/>
                  <a:gd name="connsiteX3" fmla="*/ 844916 w 1689933"/>
                  <a:gd name="connsiteY3" fmla="*/ -129 h 1689933"/>
                  <a:gd name="connsiteX4" fmla="*/ 1689883 w 1689933"/>
                  <a:gd name="connsiteY4" fmla="*/ 844837 h 168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3">
                    <a:moveTo>
                      <a:pt x="1689883" y="844837"/>
                    </a:moveTo>
                    <a:cubicBezTo>
                      <a:pt x="1689883" y="1311500"/>
                      <a:pt x="1311578" y="1689804"/>
                      <a:pt x="844916" y="1689804"/>
                    </a:cubicBezTo>
                    <a:cubicBezTo>
                      <a:pt x="378254" y="1689804"/>
                      <a:pt x="-51" y="1311500"/>
                      <a:pt x="-51" y="844837"/>
                    </a:cubicBezTo>
                    <a:cubicBezTo>
                      <a:pt x="-51" y="378175"/>
                      <a:pt x="378254" y="-129"/>
                      <a:pt x="844916" y="-129"/>
                    </a:cubicBezTo>
                    <a:cubicBezTo>
                      <a:pt x="1311578" y="-129"/>
                      <a:pt x="1689883" y="378175"/>
                      <a:pt x="1689883" y="844837"/>
                    </a:cubicBezTo>
                    <a:close/>
                  </a:path>
                </a:pathLst>
              </a:custGeom>
              <a:solidFill>
                <a:schemeClr val="accent2">
                  <a:lumMod val="40000"/>
                  <a:lumOff val="60000"/>
                </a:schemeClr>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53" name="Freeform: Shape 52">
                <a:extLst>
                  <a:ext uri="{FF2B5EF4-FFF2-40B4-BE49-F238E27FC236}">
                    <a16:creationId xmlns:a16="http://schemas.microsoft.com/office/drawing/2014/main" id="{872EFD1F-08A4-F3FD-682B-7496B36DEB52}"/>
                  </a:ext>
                </a:extLst>
              </p:cNvPr>
              <p:cNvSpPr/>
              <p:nvPr/>
            </p:nvSpPr>
            <p:spPr>
              <a:xfrm>
                <a:off x="8421288" y="5061439"/>
                <a:ext cx="1689933" cy="1689933"/>
              </a:xfrm>
              <a:custGeom>
                <a:avLst/>
                <a:gdLst>
                  <a:gd name="connsiteX0" fmla="*/ 1689883 w 1689933"/>
                  <a:gd name="connsiteY0" fmla="*/ 844838 h 1689933"/>
                  <a:gd name="connsiteX1" fmla="*/ 844916 w 1689933"/>
                  <a:gd name="connsiteY1" fmla="*/ 1689805 h 1689933"/>
                  <a:gd name="connsiteX2" fmla="*/ -50 w 1689933"/>
                  <a:gd name="connsiteY2" fmla="*/ 844838 h 1689933"/>
                  <a:gd name="connsiteX3" fmla="*/ 844916 w 1689933"/>
                  <a:gd name="connsiteY3" fmla="*/ -129 h 1689933"/>
                  <a:gd name="connsiteX4" fmla="*/ 1689883 w 1689933"/>
                  <a:gd name="connsiteY4" fmla="*/ 844838 h 168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3">
                    <a:moveTo>
                      <a:pt x="1689883" y="844838"/>
                    </a:moveTo>
                    <a:cubicBezTo>
                      <a:pt x="1689883" y="1311500"/>
                      <a:pt x="1311579" y="1689805"/>
                      <a:pt x="844916" y="1689805"/>
                    </a:cubicBezTo>
                    <a:cubicBezTo>
                      <a:pt x="378254" y="1689805"/>
                      <a:pt x="-50" y="1311500"/>
                      <a:pt x="-50" y="844838"/>
                    </a:cubicBezTo>
                    <a:cubicBezTo>
                      <a:pt x="-50" y="378176"/>
                      <a:pt x="378254" y="-129"/>
                      <a:pt x="844916" y="-129"/>
                    </a:cubicBezTo>
                    <a:cubicBezTo>
                      <a:pt x="1311579" y="-129"/>
                      <a:pt x="1689883" y="378176"/>
                      <a:pt x="1689883" y="844838"/>
                    </a:cubicBezTo>
                    <a:close/>
                  </a:path>
                </a:pathLst>
              </a:custGeom>
              <a:solidFill>
                <a:schemeClr val="accent5">
                  <a:lumMod val="40000"/>
                  <a:lumOff val="60000"/>
                </a:schemeClr>
              </a:solidFill>
              <a:ln w="182387" cap="rnd">
                <a:solidFill>
                  <a:srgbClr val="FFFFFF">
                    <a:alpha val="50000"/>
                  </a:srgbClr>
                </a:solidFill>
                <a:prstDash val="solid"/>
                <a:round/>
              </a:ln>
            </p:spPr>
            <p:txBody>
              <a:bodyPr rtlCol="0" anchor="ctr"/>
              <a:lstStyle/>
              <a:p>
                <a:endParaRPr lang="en-IN" sz="2700" dirty="0">
                  <a:latin typeface="Segoe"/>
                  <a:cs typeface="Sabon Next LT" panose="02000500000000000000" pitchFamily="2" charset="0"/>
                </a:endParaRPr>
              </a:p>
            </p:txBody>
          </p:sp>
          <p:sp>
            <p:nvSpPr>
              <p:cNvPr id="10" name="Freeform: Shape 9">
                <a:extLst>
                  <a:ext uri="{FF2B5EF4-FFF2-40B4-BE49-F238E27FC236}">
                    <a16:creationId xmlns:a16="http://schemas.microsoft.com/office/drawing/2014/main" id="{498FEF5A-555C-0BD6-F6EF-9604B7BD9420}"/>
                  </a:ext>
                </a:extLst>
              </p:cNvPr>
              <p:cNvSpPr/>
              <p:nvPr/>
            </p:nvSpPr>
            <p:spPr>
              <a:xfrm>
                <a:off x="3895837" y="3459846"/>
                <a:ext cx="1689933" cy="1689933"/>
              </a:xfrm>
              <a:custGeom>
                <a:avLst/>
                <a:gdLst>
                  <a:gd name="connsiteX0" fmla="*/ 1689883 w 1689933"/>
                  <a:gd name="connsiteY0" fmla="*/ 844838 h 1689933"/>
                  <a:gd name="connsiteX1" fmla="*/ 844916 w 1689933"/>
                  <a:gd name="connsiteY1" fmla="*/ 1689804 h 1689933"/>
                  <a:gd name="connsiteX2" fmla="*/ -51 w 1689933"/>
                  <a:gd name="connsiteY2" fmla="*/ 844838 h 1689933"/>
                  <a:gd name="connsiteX3" fmla="*/ 844916 w 1689933"/>
                  <a:gd name="connsiteY3" fmla="*/ -129 h 1689933"/>
                  <a:gd name="connsiteX4" fmla="*/ 1689883 w 1689933"/>
                  <a:gd name="connsiteY4" fmla="*/ 844838 h 168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3">
                    <a:moveTo>
                      <a:pt x="1689883" y="844838"/>
                    </a:moveTo>
                    <a:cubicBezTo>
                      <a:pt x="1689883" y="1311500"/>
                      <a:pt x="1311578" y="1689804"/>
                      <a:pt x="844916" y="1689804"/>
                    </a:cubicBezTo>
                    <a:cubicBezTo>
                      <a:pt x="378254" y="1689804"/>
                      <a:pt x="-51" y="1311500"/>
                      <a:pt x="-51" y="844838"/>
                    </a:cubicBezTo>
                    <a:cubicBezTo>
                      <a:pt x="-51" y="378175"/>
                      <a:pt x="378254" y="-129"/>
                      <a:pt x="844916" y="-129"/>
                    </a:cubicBezTo>
                    <a:cubicBezTo>
                      <a:pt x="1311578" y="-129"/>
                      <a:pt x="1689883" y="378175"/>
                      <a:pt x="1689883" y="844838"/>
                    </a:cubicBezTo>
                    <a:close/>
                  </a:path>
                </a:pathLst>
              </a:custGeom>
              <a:solidFill>
                <a:schemeClr val="accent2">
                  <a:lumMod val="40000"/>
                  <a:lumOff val="60000"/>
                </a:schemeClr>
              </a:solidFill>
              <a:ln w="182387" cap="flat">
                <a:solidFill>
                  <a:srgbClr val="FFFFFF">
                    <a:alpha val="50000"/>
                  </a:srgbClr>
                </a:solidFill>
                <a:prstDash val="solid"/>
                <a:miter/>
              </a:ln>
            </p:spPr>
            <p:txBody>
              <a:bodyPr rtlCol="0" anchor="ctr"/>
              <a:lstStyle/>
              <a:p>
                <a:endParaRPr lang="en-IN" sz="2700">
                  <a:latin typeface="Segoe"/>
                  <a:cs typeface="Sabon Next LT" panose="02000500000000000000" pitchFamily="2" charset="0"/>
                </a:endParaRPr>
              </a:p>
            </p:txBody>
          </p:sp>
          <p:sp>
            <p:nvSpPr>
              <p:cNvPr id="13" name="Freeform: Shape 12">
                <a:extLst>
                  <a:ext uri="{FF2B5EF4-FFF2-40B4-BE49-F238E27FC236}">
                    <a16:creationId xmlns:a16="http://schemas.microsoft.com/office/drawing/2014/main" id="{F0A16FC1-6FEA-273B-88E7-F6FB75745183}"/>
                  </a:ext>
                </a:extLst>
              </p:cNvPr>
              <p:cNvSpPr/>
              <p:nvPr/>
            </p:nvSpPr>
            <p:spPr>
              <a:xfrm>
                <a:off x="4116779" y="3701720"/>
                <a:ext cx="1226898" cy="1226898"/>
              </a:xfrm>
              <a:custGeom>
                <a:avLst/>
                <a:gdLst>
                  <a:gd name="connsiteX0" fmla="*/ 1226848 w 1226898"/>
                  <a:gd name="connsiteY0" fmla="*/ 613320 h 1226898"/>
                  <a:gd name="connsiteX1" fmla="*/ 613399 w 1226898"/>
                  <a:gd name="connsiteY1" fmla="*/ 1226769 h 1226898"/>
                  <a:gd name="connsiteX2" fmla="*/ -51 w 1226898"/>
                  <a:gd name="connsiteY2" fmla="*/ 613320 h 1226898"/>
                  <a:gd name="connsiteX3" fmla="*/ 613399 w 1226898"/>
                  <a:gd name="connsiteY3" fmla="*/ -129 h 1226898"/>
                  <a:gd name="connsiteX4" fmla="*/ 1226848 w 1226898"/>
                  <a:gd name="connsiteY4" fmla="*/ 613320 h 122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98" h="1226898">
                    <a:moveTo>
                      <a:pt x="1226848" y="613320"/>
                    </a:moveTo>
                    <a:cubicBezTo>
                      <a:pt x="1226848" y="952119"/>
                      <a:pt x="952198" y="1226769"/>
                      <a:pt x="613399" y="1226769"/>
                    </a:cubicBezTo>
                    <a:cubicBezTo>
                      <a:pt x="274600" y="1226769"/>
                      <a:pt x="-51" y="952119"/>
                      <a:pt x="-51" y="613320"/>
                    </a:cubicBezTo>
                    <a:cubicBezTo>
                      <a:pt x="-51" y="274522"/>
                      <a:pt x="274600" y="-129"/>
                      <a:pt x="613399" y="-129"/>
                    </a:cubicBezTo>
                    <a:cubicBezTo>
                      <a:pt x="952198" y="-129"/>
                      <a:pt x="1226848" y="274521"/>
                      <a:pt x="1226848" y="613320"/>
                    </a:cubicBezTo>
                    <a:close/>
                  </a:path>
                </a:pathLst>
              </a:custGeom>
              <a:solidFill>
                <a:srgbClr val="E0A9A8"/>
              </a:solidFill>
              <a:ln w="12666" cap="flat">
                <a:noFill/>
                <a:prstDash val="solid"/>
                <a:miter/>
              </a:ln>
            </p:spPr>
            <p:txBody>
              <a:bodyPr rtlCol="0" anchor="ctr"/>
              <a:lstStyle/>
              <a:p>
                <a:endParaRPr lang="en-IN" sz="2700" dirty="0">
                  <a:latin typeface="Segoe"/>
                  <a:cs typeface="Sabon Next LT" panose="02000500000000000000" pitchFamily="2" charset="0"/>
                </a:endParaRPr>
              </a:p>
            </p:txBody>
          </p:sp>
          <p:sp>
            <p:nvSpPr>
              <p:cNvPr id="38" name="Freeform: Shape 37">
                <a:extLst>
                  <a:ext uri="{FF2B5EF4-FFF2-40B4-BE49-F238E27FC236}">
                    <a16:creationId xmlns:a16="http://schemas.microsoft.com/office/drawing/2014/main" id="{75EFD16F-84AF-5A6D-6474-A95CD2F5362E}"/>
                  </a:ext>
                </a:extLst>
              </p:cNvPr>
              <p:cNvSpPr/>
              <p:nvPr/>
            </p:nvSpPr>
            <p:spPr>
              <a:xfrm>
                <a:off x="6589303" y="3488330"/>
                <a:ext cx="1689932" cy="1689932"/>
              </a:xfrm>
              <a:custGeom>
                <a:avLst/>
                <a:gdLst>
                  <a:gd name="connsiteX0" fmla="*/ 1689882 w 1689932"/>
                  <a:gd name="connsiteY0" fmla="*/ 844837 h 1689932"/>
                  <a:gd name="connsiteX1" fmla="*/ 844916 w 1689932"/>
                  <a:gd name="connsiteY1" fmla="*/ 1689803 h 1689932"/>
                  <a:gd name="connsiteX2" fmla="*/ -51 w 1689932"/>
                  <a:gd name="connsiteY2" fmla="*/ 844837 h 1689932"/>
                  <a:gd name="connsiteX3" fmla="*/ 844916 w 1689932"/>
                  <a:gd name="connsiteY3" fmla="*/ -129 h 1689932"/>
                  <a:gd name="connsiteX4" fmla="*/ 1689882 w 1689932"/>
                  <a:gd name="connsiteY4" fmla="*/ 844837 h 168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2" h="1689932">
                    <a:moveTo>
                      <a:pt x="1689882" y="844837"/>
                    </a:moveTo>
                    <a:cubicBezTo>
                      <a:pt x="1689882" y="1311499"/>
                      <a:pt x="1311578" y="1689803"/>
                      <a:pt x="844916" y="1689803"/>
                    </a:cubicBezTo>
                    <a:cubicBezTo>
                      <a:pt x="378254" y="1689803"/>
                      <a:pt x="-51" y="1311499"/>
                      <a:pt x="-51" y="844837"/>
                    </a:cubicBezTo>
                    <a:cubicBezTo>
                      <a:pt x="-51" y="378175"/>
                      <a:pt x="378254" y="-129"/>
                      <a:pt x="844916" y="-129"/>
                    </a:cubicBezTo>
                    <a:cubicBezTo>
                      <a:pt x="1311578" y="-129"/>
                      <a:pt x="1689882" y="378175"/>
                      <a:pt x="1689882" y="844837"/>
                    </a:cubicBezTo>
                    <a:close/>
                  </a:path>
                </a:pathLst>
              </a:custGeom>
              <a:solidFill>
                <a:schemeClr val="accent4">
                  <a:lumMod val="40000"/>
                  <a:lumOff val="60000"/>
                </a:schemeClr>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46" name="Freeform: Shape 45">
                <a:extLst>
                  <a:ext uri="{FF2B5EF4-FFF2-40B4-BE49-F238E27FC236}">
                    <a16:creationId xmlns:a16="http://schemas.microsoft.com/office/drawing/2014/main" id="{233018E6-B5C8-A3C5-8E89-79BD527BA4F8}"/>
                  </a:ext>
                </a:extLst>
              </p:cNvPr>
              <p:cNvSpPr/>
              <p:nvPr/>
            </p:nvSpPr>
            <p:spPr>
              <a:xfrm>
                <a:off x="6589162" y="3487250"/>
                <a:ext cx="1689933" cy="1689932"/>
              </a:xfrm>
              <a:custGeom>
                <a:avLst/>
                <a:gdLst>
                  <a:gd name="connsiteX0" fmla="*/ 1689882 w 1689933"/>
                  <a:gd name="connsiteY0" fmla="*/ 844837 h 1689932"/>
                  <a:gd name="connsiteX1" fmla="*/ 844916 w 1689933"/>
                  <a:gd name="connsiteY1" fmla="*/ 1689804 h 1689932"/>
                  <a:gd name="connsiteX2" fmla="*/ -51 w 1689933"/>
                  <a:gd name="connsiteY2" fmla="*/ 844837 h 1689932"/>
                  <a:gd name="connsiteX3" fmla="*/ 844916 w 1689933"/>
                  <a:gd name="connsiteY3" fmla="*/ -129 h 1689932"/>
                  <a:gd name="connsiteX4" fmla="*/ 1689882 w 1689933"/>
                  <a:gd name="connsiteY4" fmla="*/ 844837 h 168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2">
                    <a:moveTo>
                      <a:pt x="1689882" y="844837"/>
                    </a:moveTo>
                    <a:cubicBezTo>
                      <a:pt x="1689882" y="1311500"/>
                      <a:pt x="1311578" y="1689804"/>
                      <a:pt x="844916" y="1689804"/>
                    </a:cubicBezTo>
                    <a:cubicBezTo>
                      <a:pt x="378254" y="1689804"/>
                      <a:pt x="-51" y="1311500"/>
                      <a:pt x="-51" y="844837"/>
                    </a:cubicBezTo>
                    <a:cubicBezTo>
                      <a:pt x="-51" y="378175"/>
                      <a:pt x="378254" y="-129"/>
                      <a:pt x="844916" y="-129"/>
                    </a:cubicBezTo>
                    <a:cubicBezTo>
                      <a:pt x="1311578" y="-129"/>
                      <a:pt x="1689882" y="378175"/>
                      <a:pt x="1689882" y="844837"/>
                    </a:cubicBezTo>
                    <a:close/>
                  </a:path>
                </a:pathLst>
              </a:custGeom>
              <a:solidFill>
                <a:srgbClr val="FAF1D6"/>
              </a:solidFill>
              <a:ln w="182387" cap="flat">
                <a:solidFill>
                  <a:srgbClr val="FFFFFF">
                    <a:alpha val="50000"/>
                  </a:srgbClr>
                </a:solidFill>
                <a:prstDash val="solid"/>
                <a:miter/>
              </a:ln>
            </p:spPr>
            <p:txBody>
              <a:bodyPr rtlCol="0" anchor="ctr"/>
              <a:lstStyle/>
              <a:p>
                <a:endParaRPr lang="en-IN" sz="2700" dirty="0">
                  <a:latin typeface="Segoe"/>
                  <a:cs typeface="Sabon Next LT" panose="02000500000000000000" pitchFamily="2" charset="0"/>
                </a:endParaRPr>
              </a:p>
            </p:txBody>
          </p:sp>
          <p:sp>
            <p:nvSpPr>
              <p:cNvPr id="47" name="Freeform: Shape 46">
                <a:extLst>
                  <a:ext uri="{FF2B5EF4-FFF2-40B4-BE49-F238E27FC236}">
                    <a16:creationId xmlns:a16="http://schemas.microsoft.com/office/drawing/2014/main" id="{24C1293C-941E-B562-5C06-F2AC41E5001D}"/>
                  </a:ext>
                </a:extLst>
              </p:cNvPr>
              <p:cNvSpPr/>
              <p:nvPr/>
            </p:nvSpPr>
            <p:spPr>
              <a:xfrm>
                <a:off x="6820679" y="3692617"/>
                <a:ext cx="1226899" cy="1226899"/>
              </a:xfrm>
              <a:custGeom>
                <a:avLst/>
                <a:gdLst>
                  <a:gd name="connsiteX0" fmla="*/ 1226849 w 1226899"/>
                  <a:gd name="connsiteY0" fmla="*/ 613321 h 1226899"/>
                  <a:gd name="connsiteX1" fmla="*/ 613399 w 1226899"/>
                  <a:gd name="connsiteY1" fmla="*/ 1226771 h 1226899"/>
                  <a:gd name="connsiteX2" fmla="*/ -51 w 1226899"/>
                  <a:gd name="connsiteY2" fmla="*/ 613321 h 1226899"/>
                  <a:gd name="connsiteX3" fmla="*/ 613399 w 1226899"/>
                  <a:gd name="connsiteY3" fmla="*/ -129 h 1226899"/>
                  <a:gd name="connsiteX4" fmla="*/ 1226849 w 1226899"/>
                  <a:gd name="connsiteY4" fmla="*/ 613321 h 1226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99" h="1226899">
                    <a:moveTo>
                      <a:pt x="1226849" y="613321"/>
                    </a:moveTo>
                    <a:cubicBezTo>
                      <a:pt x="1226849" y="952120"/>
                      <a:pt x="952198" y="1226771"/>
                      <a:pt x="613399" y="1226771"/>
                    </a:cubicBezTo>
                    <a:cubicBezTo>
                      <a:pt x="274600" y="1226771"/>
                      <a:pt x="-51" y="952120"/>
                      <a:pt x="-51" y="613321"/>
                    </a:cubicBezTo>
                    <a:cubicBezTo>
                      <a:pt x="-51" y="274522"/>
                      <a:pt x="274600" y="-129"/>
                      <a:pt x="613399" y="-129"/>
                    </a:cubicBezTo>
                    <a:cubicBezTo>
                      <a:pt x="952198" y="-129"/>
                      <a:pt x="1226849" y="274522"/>
                      <a:pt x="1226849" y="613321"/>
                    </a:cubicBezTo>
                    <a:close/>
                  </a:path>
                </a:pathLst>
              </a:custGeom>
              <a:solidFill>
                <a:srgbClr val="F8EABE"/>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54" name="Freeform: Shape 53">
                <a:extLst>
                  <a:ext uri="{FF2B5EF4-FFF2-40B4-BE49-F238E27FC236}">
                    <a16:creationId xmlns:a16="http://schemas.microsoft.com/office/drawing/2014/main" id="{3E9F4AF1-83BC-FCCB-0DB2-44D413706E92}"/>
                  </a:ext>
                </a:extLst>
              </p:cNvPr>
              <p:cNvSpPr/>
              <p:nvPr/>
            </p:nvSpPr>
            <p:spPr>
              <a:xfrm>
                <a:off x="8652568" y="5292601"/>
                <a:ext cx="1227054" cy="1227101"/>
              </a:xfrm>
              <a:custGeom>
                <a:avLst/>
                <a:gdLst>
                  <a:gd name="connsiteX0" fmla="*/ 82191 w 1227054"/>
                  <a:gd name="connsiteY0" fmla="*/ 306695 h 1227101"/>
                  <a:gd name="connsiteX1" fmla="*/ 920174 w 1227054"/>
                  <a:gd name="connsiteY1" fmla="*/ 82160 h 1227101"/>
                  <a:gd name="connsiteX2" fmla="*/ 1144709 w 1227054"/>
                  <a:gd name="connsiteY2" fmla="*/ 920144 h 1227101"/>
                  <a:gd name="connsiteX3" fmla="*/ 306737 w 1227054"/>
                  <a:gd name="connsiteY3" fmla="*/ 1144692 h 1227101"/>
                  <a:gd name="connsiteX4" fmla="*/ 82191 w 1227054"/>
                  <a:gd name="connsiteY4" fmla="*/ 306695 h 122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054" h="1227101">
                    <a:moveTo>
                      <a:pt x="82191" y="306695"/>
                    </a:moveTo>
                    <a:cubicBezTo>
                      <a:pt x="251589" y="13288"/>
                      <a:pt x="626768" y="-87239"/>
                      <a:pt x="920174" y="82160"/>
                    </a:cubicBezTo>
                    <a:cubicBezTo>
                      <a:pt x="1213581" y="251559"/>
                      <a:pt x="1314121" y="626738"/>
                      <a:pt x="1144709" y="920144"/>
                    </a:cubicBezTo>
                    <a:cubicBezTo>
                      <a:pt x="975310" y="1213551"/>
                      <a:pt x="600144" y="1314078"/>
                      <a:pt x="306737" y="1144692"/>
                    </a:cubicBezTo>
                    <a:cubicBezTo>
                      <a:pt x="13382" y="975255"/>
                      <a:pt x="-87132" y="600114"/>
                      <a:pt x="82191" y="306695"/>
                    </a:cubicBezTo>
                    <a:close/>
                  </a:path>
                </a:pathLst>
              </a:custGeom>
              <a:solidFill>
                <a:srgbClr val="90CCDC"/>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59" name="Freeform: Shape 58">
                <a:extLst>
                  <a:ext uri="{FF2B5EF4-FFF2-40B4-BE49-F238E27FC236}">
                    <a16:creationId xmlns:a16="http://schemas.microsoft.com/office/drawing/2014/main" id="{1B2F287E-5F53-381A-BE77-492F4B9502B5}"/>
                  </a:ext>
                </a:extLst>
              </p:cNvPr>
              <p:cNvSpPr/>
              <p:nvPr/>
            </p:nvSpPr>
            <p:spPr>
              <a:xfrm>
                <a:off x="2075222" y="5061759"/>
                <a:ext cx="1689933" cy="1689932"/>
              </a:xfrm>
              <a:custGeom>
                <a:avLst/>
                <a:gdLst>
                  <a:gd name="connsiteX0" fmla="*/ 1689882 w 1689933"/>
                  <a:gd name="connsiteY0" fmla="*/ 844838 h 1689932"/>
                  <a:gd name="connsiteX1" fmla="*/ 844916 w 1689933"/>
                  <a:gd name="connsiteY1" fmla="*/ 1689804 h 1689932"/>
                  <a:gd name="connsiteX2" fmla="*/ -51 w 1689933"/>
                  <a:gd name="connsiteY2" fmla="*/ 844838 h 1689932"/>
                  <a:gd name="connsiteX3" fmla="*/ 844916 w 1689933"/>
                  <a:gd name="connsiteY3" fmla="*/ -129 h 1689932"/>
                  <a:gd name="connsiteX4" fmla="*/ 1689882 w 1689933"/>
                  <a:gd name="connsiteY4" fmla="*/ 844838 h 168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2">
                    <a:moveTo>
                      <a:pt x="1689882" y="844838"/>
                    </a:moveTo>
                    <a:cubicBezTo>
                      <a:pt x="1689882" y="1311500"/>
                      <a:pt x="1311578" y="1689804"/>
                      <a:pt x="844916" y="1689804"/>
                    </a:cubicBezTo>
                    <a:cubicBezTo>
                      <a:pt x="378254" y="1689804"/>
                      <a:pt x="-51" y="1311500"/>
                      <a:pt x="-51" y="844838"/>
                    </a:cubicBezTo>
                    <a:cubicBezTo>
                      <a:pt x="-51" y="378175"/>
                      <a:pt x="378254" y="-129"/>
                      <a:pt x="844916" y="-129"/>
                    </a:cubicBezTo>
                    <a:cubicBezTo>
                      <a:pt x="1311578" y="-129"/>
                      <a:pt x="1689882" y="378175"/>
                      <a:pt x="1689882" y="844838"/>
                    </a:cubicBezTo>
                    <a:close/>
                  </a:path>
                </a:pathLst>
              </a:custGeom>
              <a:solidFill>
                <a:schemeClr val="accent1">
                  <a:lumMod val="40000"/>
                  <a:lumOff val="60000"/>
                </a:schemeClr>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60" name="Freeform: Shape 59">
                <a:extLst>
                  <a:ext uri="{FF2B5EF4-FFF2-40B4-BE49-F238E27FC236}">
                    <a16:creationId xmlns:a16="http://schemas.microsoft.com/office/drawing/2014/main" id="{B693EC02-BF80-4EBC-96E6-F314450EE599}"/>
                  </a:ext>
                </a:extLst>
              </p:cNvPr>
              <p:cNvSpPr/>
              <p:nvPr/>
            </p:nvSpPr>
            <p:spPr>
              <a:xfrm>
                <a:off x="2075221" y="5061759"/>
                <a:ext cx="1689933" cy="1689932"/>
              </a:xfrm>
              <a:custGeom>
                <a:avLst/>
                <a:gdLst>
                  <a:gd name="connsiteX0" fmla="*/ 1689882 w 1689933"/>
                  <a:gd name="connsiteY0" fmla="*/ 844838 h 1689932"/>
                  <a:gd name="connsiteX1" fmla="*/ 844916 w 1689933"/>
                  <a:gd name="connsiteY1" fmla="*/ 1689804 h 1689932"/>
                  <a:gd name="connsiteX2" fmla="*/ -51 w 1689933"/>
                  <a:gd name="connsiteY2" fmla="*/ 844838 h 1689932"/>
                  <a:gd name="connsiteX3" fmla="*/ 844916 w 1689933"/>
                  <a:gd name="connsiteY3" fmla="*/ -129 h 1689932"/>
                  <a:gd name="connsiteX4" fmla="*/ 1689882 w 1689933"/>
                  <a:gd name="connsiteY4" fmla="*/ 844838 h 168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2">
                    <a:moveTo>
                      <a:pt x="1689882" y="844838"/>
                    </a:moveTo>
                    <a:cubicBezTo>
                      <a:pt x="1689882" y="1311500"/>
                      <a:pt x="1311578" y="1689804"/>
                      <a:pt x="844916" y="1689804"/>
                    </a:cubicBezTo>
                    <a:cubicBezTo>
                      <a:pt x="378254" y="1689804"/>
                      <a:pt x="-51" y="1311500"/>
                      <a:pt x="-51" y="844838"/>
                    </a:cubicBezTo>
                    <a:cubicBezTo>
                      <a:pt x="-51" y="378175"/>
                      <a:pt x="378254" y="-129"/>
                      <a:pt x="844916" y="-129"/>
                    </a:cubicBezTo>
                    <a:cubicBezTo>
                      <a:pt x="1311578" y="-129"/>
                      <a:pt x="1689882" y="378175"/>
                      <a:pt x="1689882" y="844838"/>
                    </a:cubicBezTo>
                    <a:close/>
                  </a:path>
                </a:pathLst>
              </a:custGeom>
              <a:solidFill>
                <a:schemeClr val="accent6">
                  <a:lumMod val="20000"/>
                  <a:lumOff val="80000"/>
                </a:schemeClr>
              </a:solidFill>
              <a:ln w="182387" cap="flat">
                <a:solidFill>
                  <a:srgbClr val="FFFFFF">
                    <a:alpha val="50000"/>
                  </a:srgbClr>
                </a:solidFill>
                <a:prstDash val="solid"/>
                <a:miter/>
              </a:ln>
            </p:spPr>
            <p:txBody>
              <a:bodyPr rtlCol="0" anchor="ctr"/>
              <a:lstStyle/>
              <a:p>
                <a:endParaRPr lang="en-IN" sz="2700">
                  <a:latin typeface="Segoe"/>
                  <a:cs typeface="Sabon Next LT" panose="02000500000000000000" pitchFamily="2" charset="0"/>
                </a:endParaRPr>
              </a:p>
            </p:txBody>
          </p:sp>
          <p:sp>
            <p:nvSpPr>
              <p:cNvPr id="61" name="Freeform: Shape 60">
                <a:extLst>
                  <a:ext uri="{FF2B5EF4-FFF2-40B4-BE49-F238E27FC236}">
                    <a16:creationId xmlns:a16="http://schemas.microsoft.com/office/drawing/2014/main" id="{2C37F8B5-6534-A7EF-622C-D69D5E529F8E}"/>
                  </a:ext>
                </a:extLst>
              </p:cNvPr>
              <p:cNvSpPr/>
              <p:nvPr/>
            </p:nvSpPr>
            <p:spPr>
              <a:xfrm>
                <a:off x="2306826" y="5292601"/>
                <a:ext cx="1227052" cy="1227101"/>
              </a:xfrm>
              <a:custGeom>
                <a:avLst/>
                <a:gdLst>
                  <a:gd name="connsiteX0" fmla="*/ 82194 w 1227052"/>
                  <a:gd name="connsiteY0" fmla="*/ 306695 h 1227101"/>
                  <a:gd name="connsiteX1" fmla="*/ 920178 w 1227052"/>
                  <a:gd name="connsiteY1" fmla="*/ 82160 h 1227101"/>
                  <a:gd name="connsiteX2" fmla="*/ 1144712 w 1227052"/>
                  <a:gd name="connsiteY2" fmla="*/ 920144 h 1227101"/>
                  <a:gd name="connsiteX3" fmla="*/ 306741 w 1227052"/>
                  <a:gd name="connsiteY3" fmla="*/ 1144692 h 1227101"/>
                  <a:gd name="connsiteX4" fmla="*/ 82194 w 1227052"/>
                  <a:gd name="connsiteY4" fmla="*/ 306695 h 122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052" h="1227101">
                    <a:moveTo>
                      <a:pt x="82194" y="306695"/>
                    </a:moveTo>
                    <a:cubicBezTo>
                      <a:pt x="251595" y="13288"/>
                      <a:pt x="626771" y="-87239"/>
                      <a:pt x="920178" y="82160"/>
                    </a:cubicBezTo>
                    <a:cubicBezTo>
                      <a:pt x="1213585" y="251559"/>
                      <a:pt x="1314111" y="626738"/>
                      <a:pt x="1144712" y="920144"/>
                    </a:cubicBezTo>
                    <a:cubicBezTo>
                      <a:pt x="975314" y="1213551"/>
                      <a:pt x="600148" y="1314078"/>
                      <a:pt x="306741" y="1144692"/>
                    </a:cubicBezTo>
                    <a:cubicBezTo>
                      <a:pt x="13384" y="975255"/>
                      <a:pt x="-87135" y="600114"/>
                      <a:pt x="82194" y="306695"/>
                    </a:cubicBezTo>
                    <a:close/>
                  </a:path>
                </a:pathLst>
              </a:custGeom>
              <a:solidFill>
                <a:schemeClr val="accent6">
                  <a:lumMod val="40000"/>
                  <a:lumOff val="60000"/>
                </a:schemeClr>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67" name="Freeform: Shape 66">
                <a:extLst>
                  <a:ext uri="{FF2B5EF4-FFF2-40B4-BE49-F238E27FC236}">
                    <a16:creationId xmlns:a16="http://schemas.microsoft.com/office/drawing/2014/main" id="{77108E99-390F-EB8C-9E96-C9EFDE5CF850}"/>
                  </a:ext>
                </a:extLst>
              </p:cNvPr>
              <p:cNvSpPr/>
              <p:nvPr/>
            </p:nvSpPr>
            <p:spPr>
              <a:xfrm>
                <a:off x="2950565" y="4476562"/>
                <a:ext cx="6285293" cy="2384736"/>
              </a:xfrm>
              <a:custGeom>
                <a:avLst/>
                <a:gdLst>
                  <a:gd name="connsiteX0" fmla="*/ 3142596 w 6285293"/>
                  <a:gd name="connsiteY0" fmla="*/ -129 h 2384736"/>
                  <a:gd name="connsiteX1" fmla="*/ 6285243 w 6285293"/>
                  <a:gd name="connsiteY1" fmla="*/ 2384607 h 2384736"/>
                  <a:gd name="connsiteX2" fmla="*/ -51 w 6285293"/>
                  <a:gd name="connsiteY2" fmla="*/ 2384607 h 2384736"/>
                  <a:gd name="connsiteX3" fmla="*/ 3142596 w 6285293"/>
                  <a:gd name="connsiteY3" fmla="*/ -129 h 2384736"/>
                </a:gdLst>
                <a:ahLst/>
                <a:cxnLst>
                  <a:cxn ang="0">
                    <a:pos x="connsiteX0" y="connsiteY0"/>
                  </a:cxn>
                  <a:cxn ang="0">
                    <a:pos x="connsiteX1" y="connsiteY1"/>
                  </a:cxn>
                  <a:cxn ang="0">
                    <a:pos x="connsiteX2" y="connsiteY2"/>
                  </a:cxn>
                  <a:cxn ang="0">
                    <a:pos x="connsiteX3" y="connsiteY3"/>
                  </a:cxn>
                </a:cxnLst>
                <a:rect l="l" t="t" r="r" b="b"/>
                <a:pathLst>
                  <a:path w="6285293" h="2384736">
                    <a:moveTo>
                      <a:pt x="3142596" y="-129"/>
                    </a:moveTo>
                    <a:cubicBezTo>
                      <a:pt x="4640169" y="-129"/>
                      <a:pt x="5901789" y="1009193"/>
                      <a:pt x="6285243" y="2384607"/>
                    </a:cubicBezTo>
                    <a:lnTo>
                      <a:pt x="-51" y="2384607"/>
                    </a:lnTo>
                    <a:cubicBezTo>
                      <a:pt x="383403" y="1009193"/>
                      <a:pt x="1645024" y="-129"/>
                      <a:pt x="3142596" y="-129"/>
                    </a:cubicBezTo>
                    <a:close/>
                  </a:path>
                </a:pathLst>
              </a:custGeom>
              <a:solidFill>
                <a:srgbClr val="EBF2F4"/>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68" name="Freeform: Shape 67">
                <a:extLst>
                  <a:ext uri="{FF2B5EF4-FFF2-40B4-BE49-F238E27FC236}">
                    <a16:creationId xmlns:a16="http://schemas.microsoft.com/office/drawing/2014/main" id="{C9477002-0722-48A5-6721-63A660B7FD4F}"/>
                  </a:ext>
                </a:extLst>
              </p:cNvPr>
              <p:cNvSpPr/>
              <p:nvPr/>
            </p:nvSpPr>
            <p:spPr>
              <a:xfrm>
                <a:off x="2950565" y="4476562"/>
                <a:ext cx="6285293" cy="2384736"/>
              </a:xfrm>
              <a:custGeom>
                <a:avLst/>
                <a:gdLst>
                  <a:gd name="connsiteX0" fmla="*/ -51 w 6285293"/>
                  <a:gd name="connsiteY0" fmla="*/ 2384607 h 2384736"/>
                  <a:gd name="connsiteX1" fmla="*/ 3142596 w 6285293"/>
                  <a:gd name="connsiteY1" fmla="*/ -129 h 2384736"/>
                  <a:gd name="connsiteX2" fmla="*/ 6285243 w 6285293"/>
                  <a:gd name="connsiteY2" fmla="*/ 2384607 h 2384736"/>
                </a:gdLst>
                <a:ahLst/>
                <a:cxnLst>
                  <a:cxn ang="0">
                    <a:pos x="connsiteX0" y="connsiteY0"/>
                  </a:cxn>
                  <a:cxn ang="0">
                    <a:pos x="connsiteX1" y="connsiteY1"/>
                  </a:cxn>
                  <a:cxn ang="0">
                    <a:pos x="connsiteX2" y="connsiteY2"/>
                  </a:cxn>
                </a:cxnLst>
                <a:rect l="l" t="t" r="r" b="b"/>
                <a:pathLst>
                  <a:path w="6285293" h="2384736">
                    <a:moveTo>
                      <a:pt x="-51" y="2384607"/>
                    </a:moveTo>
                    <a:cubicBezTo>
                      <a:pt x="383403" y="1009193"/>
                      <a:pt x="1645024" y="-129"/>
                      <a:pt x="3142596" y="-129"/>
                    </a:cubicBezTo>
                    <a:cubicBezTo>
                      <a:pt x="4640169" y="-129"/>
                      <a:pt x="5901789" y="1009193"/>
                      <a:pt x="6285243" y="2384607"/>
                    </a:cubicBezTo>
                  </a:path>
                </a:pathLst>
              </a:custGeom>
              <a:noFill/>
              <a:ln w="182387" cap="rnd">
                <a:solidFill>
                  <a:srgbClr val="FFFFFF"/>
                </a:solidFill>
                <a:prstDash val="solid"/>
                <a:round/>
              </a:ln>
            </p:spPr>
            <p:txBody>
              <a:bodyPr rtlCol="0" anchor="ctr"/>
              <a:lstStyle/>
              <a:p>
                <a:endParaRPr lang="en-IN" sz="2700">
                  <a:latin typeface="Segoe"/>
                  <a:cs typeface="Sabon Next LT" panose="02000500000000000000" pitchFamily="2" charset="0"/>
                </a:endParaRPr>
              </a:p>
            </p:txBody>
          </p:sp>
          <p:sp>
            <p:nvSpPr>
              <p:cNvPr id="69" name="Freeform: Shape 68">
                <a:extLst>
                  <a:ext uri="{FF2B5EF4-FFF2-40B4-BE49-F238E27FC236}">
                    <a16:creationId xmlns:a16="http://schemas.microsoft.com/office/drawing/2014/main" id="{59DD7EAF-79DA-3986-BBA4-F19491371C4E}"/>
                  </a:ext>
                </a:extLst>
              </p:cNvPr>
              <p:cNvSpPr/>
              <p:nvPr/>
            </p:nvSpPr>
            <p:spPr>
              <a:xfrm>
                <a:off x="5879689" y="5315573"/>
                <a:ext cx="896034" cy="896034"/>
              </a:xfrm>
              <a:custGeom>
                <a:avLst/>
                <a:gdLst>
                  <a:gd name="connsiteX0" fmla="*/ 0 w 896034"/>
                  <a:gd name="connsiteY0" fmla="*/ 896034 h 896034"/>
                  <a:gd name="connsiteX1" fmla="*/ 896035 w 896034"/>
                  <a:gd name="connsiteY1" fmla="*/ 0 h 896034"/>
                </a:gdLst>
                <a:ahLst/>
                <a:cxnLst>
                  <a:cxn ang="0">
                    <a:pos x="connsiteX0" y="connsiteY0"/>
                  </a:cxn>
                  <a:cxn ang="0">
                    <a:pos x="connsiteX1" y="connsiteY1"/>
                  </a:cxn>
                </a:cxnLst>
                <a:rect l="l" t="t" r="r" b="b"/>
                <a:pathLst>
                  <a:path w="896034" h="896034">
                    <a:moveTo>
                      <a:pt x="0" y="896034"/>
                    </a:moveTo>
                    <a:lnTo>
                      <a:pt x="896035" y="0"/>
                    </a:lnTo>
                  </a:path>
                </a:pathLst>
              </a:custGeom>
              <a:ln w="12666" cap="flat">
                <a:noFill/>
                <a:prstDash val="solid"/>
                <a:miter/>
              </a:ln>
            </p:spPr>
            <p:txBody>
              <a:bodyPr rtlCol="0" anchor="ctr"/>
              <a:lstStyle/>
              <a:p>
                <a:endParaRPr lang="en-IN" sz="2700">
                  <a:latin typeface="Segoe"/>
                  <a:cs typeface="Sabon Next LT" panose="02000500000000000000" pitchFamily="2" charset="0"/>
                </a:endParaRPr>
              </a:p>
            </p:txBody>
          </p:sp>
        </p:grpSp>
        <p:sp>
          <p:nvSpPr>
            <p:cNvPr id="72" name="TextBox 71">
              <a:extLst>
                <a:ext uri="{FF2B5EF4-FFF2-40B4-BE49-F238E27FC236}">
                  <a16:creationId xmlns:a16="http://schemas.microsoft.com/office/drawing/2014/main" id="{D110EBCF-80D0-2429-2AB2-DDD1E1268CA6}"/>
                </a:ext>
              </a:extLst>
            </p:cNvPr>
            <p:cNvSpPr txBox="1"/>
            <p:nvPr/>
          </p:nvSpPr>
          <p:spPr>
            <a:xfrm>
              <a:off x="448058" y="4430389"/>
              <a:ext cx="2946328" cy="246221"/>
            </a:xfrm>
            <a:prstGeom prst="rect">
              <a:avLst/>
            </a:prstGeom>
            <a:noFill/>
          </p:spPr>
          <p:txBody>
            <a:bodyPr wrap="square">
              <a:spAutoFit/>
            </a:bodyPr>
            <a:lstStyle/>
            <a:p>
              <a:pPr algn="r" defTabSz="1371600" eaLnBrk="0" fontAlgn="base" hangingPunct="0">
                <a:spcBef>
                  <a:spcPct val="0"/>
                </a:spcBef>
                <a:spcAft>
                  <a:spcPct val="0"/>
                </a:spcAft>
              </a:pPr>
              <a:endParaRPr lang="en-US" altLang="en-US" dirty="0">
                <a:solidFill>
                  <a:schemeClr val="tx1">
                    <a:lumMod val="85000"/>
                    <a:lumOff val="15000"/>
                  </a:schemeClr>
                </a:solidFill>
                <a:latin typeface="Segoe"/>
                <a:cs typeface="Sabon Next LT" panose="02000500000000000000" pitchFamily="2" charset="0"/>
              </a:endParaRPr>
            </a:p>
          </p:txBody>
        </p:sp>
        <p:cxnSp>
          <p:nvCxnSpPr>
            <p:cNvPr id="82" name="Connector: Elbow 81">
              <a:extLst>
                <a:ext uri="{FF2B5EF4-FFF2-40B4-BE49-F238E27FC236}">
                  <a16:creationId xmlns:a16="http://schemas.microsoft.com/office/drawing/2014/main" id="{85E4ACF1-5DA9-37A1-FD29-CD84F90B4110}"/>
                </a:ext>
              </a:extLst>
            </p:cNvPr>
            <p:cNvCxnSpPr>
              <a:cxnSpLocks/>
            </p:cNvCxnSpPr>
            <p:nvPr/>
          </p:nvCxnSpPr>
          <p:spPr>
            <a:xfrm flipV="1">
              <a:off x="7941264" y="3503319"/>
              <a:ext cx="302503" cy="983275"/>
            </a:xfrm>
            <a:prstGeom prst="bentConnector2">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7ED06461-E847-D901-CDF9-A9FB1A05C458}"/>
                </a:ext>
              </a:extLst>
            </p:cNvPr>
            <p:cNvCxnSpPr>
              <a:cxnSpLocks/>
            </p:cNvCxnSpPr>
            <p:nvPr/>
          </p:nvCxnSpPr>
          <p:spPr>
            <a:xfrm flipH="1" flipV="1">
              <a:off x="3906657" y="3519607"/>
              <a:ext cx="302082" cy="983620"/>
            </a:xfrm>
            <a:prstGeom prst="bentConnector4">
              <a:avLst>
                <a:gd name="adj1" fmla="val 98535"/>
                <a:gd name="adj2" fmla="val 86039"/>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4C541EC3-3F9E-BF35-8CA1-6B476B5E380D}"/>
                </a:ext>
              </a:extLst>
            </p:cNvPr>
            <p:cNvCxnSpPr>
              <a:cxnSpLocks/>
              <a:stCxn id="53" idx="0"/>
            </p:cNvCxnSpPr>
            <p:nvPr/>
          </p:nvCxnSpPr>
          <p:spPr>
            <a:xfrm flipV="1">
              <a:off x="9467808" y="5195588"/>
              <a:ext cx="802971" cy="860971"/>
            </a:xfrm>
            <a:prstGeom prst="bentConnector2">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AC2F30A0-63D1-D699-B382-13A9401BCA82}"/>
                </a:ext>
              </a:extLst>
            </p:cNvPr>
            <p:cNvCxnSpPr>
              <a:cxnSpLocks/>
              <a:stCxn id="60" idx="2"/>
            </p:cNvCxnSpPr>
            <p:nvPr/>
          </p:nvCxnSpPr>
          <p:spPr>
            <a:xfrm flipH="1" flipV="1">
              <a:off x="2074345" y="5347583"/>
              <a:ext cx="649762" cy="709245"/>
            </a:xfrm>
            <a:prstGeom prst="bentConnector4">
              <a:avLst>
                <a:gd name="adj1" fmla="val 97898"/>
                <a:gd name="adj2" fmla="val 99981"/>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D2A4122-B11B-33CD-028D-41ECFBCAC0A7}"/>
              </a:ext>
            </a:extLst>
          </p:cNvPr>
          <p:cNvSpPr txBox="1"/>
          <p:nvPr/>
        </p:nvSpPr>
        <p:spPr>
          <a:xfrm>
            <a:off x="465040" y="6329617"/>
            <a:ext cx="5235873" cy="1323439"/>
          </a:xfrm>
          <a:prstGeom prst="rect">
            <a:avLst/>
          </a:prstGeom>
          <a:noFill/>
        </p:spPr>
        <p:txBody>
          <a:bodyPr wrap="square">
            <a:spAutoFit/>
          </a:bodyPr>
          <a:lstStyle/>
          <a:p>
            <a:pPr algn="ctr"/>
            <a:r>
              <a:rPr lang="en-US" sz="2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Diversity and Cultural Barriers</a:t>
            </a:r>
            <a:br>
              <a:rPr lang="ar-EG"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b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Neglecting diverse perspectives and limiting the audience base, this results in a narrow range of stories.</a:t>
            </a:r>
          </a:p>
        </p:txBody>
      </p:sp>
      <p:sp>
        <p:nvSpPr>
          <p:cNvPr id="15" name="TextBox 14">
            <a:extLst>
              <a:ext uri="{FF2B5EF4-FFF2-40B4-BE49-F238E27FC236}">
                <a16:creationId xmlns:a16="http://schemas.microsoft.com/office/drawing/2014/main" id="{F12A2857-7FC9-C780-B3D2-59B08802291F}"/>
              </a:ext>
            </a:extLst>
          </p:cNvPr>
          <p:cNvSpPr txBox="1"/>
          <p:nvPr/>
        </p:nvSpPr>
        <p:spPr>
          <a:xfrm>
            <a:off x="2240585" y="3759434"/>
            <a:ext cx="6648337" cy="1323439"/>
          </a:xfrm>
          <a:prstGeom prst="rect">
            <a:avLst/>
          </a:prstGeom>
          <a:noFill/>
        </p:spPr>
        <p:txBody>
          <a:bodyPr wrap="square">
            <a:spAutoFit/>
          </a:bodyPr>
          <a:lstStyle/>
          <a:p>
            <a:pPr algn="ctr"/>
            <a:r>
              <a:rPr lang="en-US" sz="2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Communication</a:t>
            </a:r>
            <a:br>
              <a:rPr lang="ar-EG"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b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Writing alone involves solitude, it lacks social engagement and collaboration which can make it difficult for authors to enhance their skills</a:t>
            </a:r>
          </a:p>
        </p:txBody>
      </p:sp>
      <p:sp>
        <p:nvSpPr>
          <p:cNvPr id="17" name="TextBox 16">
            <a:extLst>
              <a:ext uri="{FF2B5EF4-FFF2-40B4-BE49-F238E27FC236}">
                <a16:creationId xmlns:a16="http://schemas.microsoft.com/office/drawing/2014/main" id="{18F9FE23-78F0-DE1D-B24A-3181CE8FC40D}"/>
              </a:ext>
            </a:extLst>
          </p:cNvPr>
          <p:cNvSpPr txBox="1"/>
          <p:nvPr/>
        </p:nvSpPr>
        <p:spPr>
          <a:xfrm>
            <a:off x="10016831" y="3939354"/>
            <a:ext cx="5214663" cy="1015663"/>
          </a:xfrm>
          <a:prstGeom prst="rect">
            <a:avLst/>
          </a:prstGeom>
          <a:noFill/>
        </p:spPr>
        <p:txBody>
          <a:bodyPr wrap="square">
            <a:spAutoFit/>
          </a:bodyPr>
          <a:lstStyle/>
          <a:p>
            <a:pPr algn="ct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a:t>
            </a:r>
            <a:r>
              <a:rPr lang="en-US" sz="2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Discoverability</a:t>
            </a:r>
            <a:br>
              <a:rPr lang="ar-EG"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b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There are limited platforms available for creating a fanbase or enjoying one.</a:t>
            </a:r>
            <a:endParaRPr lang="en-IN"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endParaRPr>
          </a:p>
        </p:txBody>
      </p:sp>
      <p:sp>
        <p:nvSpPr>
          <p:cNvPr id="18" name="TextBox 17">
            <a:extLst>
              <a:ext uri="{FF2B5EF4-FFF2-40B4-BE49-F238E27FC236}">
                <a16:creationId xmlns:a16="http://schemas.microsoft.com/office/drawing/2014/main" id="{5BB3BEB8-0DD1-069C-6ACD-02308910A47F}"/>
              </a:ext>
            </a:extLst>
          </p:cNvPr>
          <p:cNvSpPr txBox="1"/>
          <p:nvPr/>
        </p:nvSpPr>
        <p:spPr>
          <a:xfrm>
            <a:off x="13187572" y="5913987"/>
            <a:ext cx="4464620" cy="1631216"/>
          </a:xfrm>
          <a:prstGeom prst="rect">
            <a:avLst/>
          </a:prstGeom>
          <a:noFill/>
        </p:spPr>
        <p:txBody>
          <a:bodyPr wrap="square">
            <a:spAutoFit/>
          </a:bodyPr>
          <a:lstStyle/>
          <a:p>
            <a:pPr algn="ctr"/>
            <a:r>
              <a:rPr lang="en-US" sz="2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Publishing</a:t>
            </a:r>
            <a:br>
              <a:rPr lang="ar-EG"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b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It is an important concern for writers to find a place to share their Writings, real-life publishing can cost you money. </a:t>
            </a:r>
          </a:p>
        </p:txBody>
      </p:sp>
      <p:pic>
        <p:nvPicPr>
          <p:cNvPr id="22" name="Picture 21">
            <a:extLst>
              <a:ext uri="{FF2B5EF4-FFF2-40B4-BE49-F238E27FC236}">
                <a16:creationId xmlns:a16="http://schemas.microsoft.com/office/drawing/2014/main" id="{ACC82819-B5A0-23C9-A3F7-58A498789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3666" y="6587811"/>
            <a:ext cx="729926" cy="729926"/>
          </a:xfrm>
          <a:prstGeom prst="rect">
            <a:avLst/>
          </a:prstGeom>
        </p:spPr>
      </p:pic>
      <p:pic>
        <p:nvPicPr>
          <p:cNvPr id="27" name="Picture 26">
            <a:extLst>
              <a:ext uri="{FF2B5EF4-FFF2-40B4-BE49-F238E27FC236}">
                <a16:creationId xmlns:a16="http://schemas.microsoft.com/office/drawing/2014/main" id="{241FD82A-AE0E-2C11-C4CA-454B550D77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42062" y="6550366"/>
            <a:ext cx="779688" cy="779688"/>
          </a:xfrm>
          <a:prstGeom prst="rect">
            <a:avLst/>
          </a:prstGeom>
        </p:spPr>
      </p:pic>
      <p:pic>
        <p:nvPicPr>
          <p:cNvPr id="29" name="Picture 28">
            <a:extLst>
              <a:ext uri="{FF2B5EF4-FFF2-40B4-BE49-F238E27FC236}">
                <a16:creationId xmlns:a16="http://schemas.microsoft.com/office/drawing/2014/main" id="{4C101705-21D3-F929-4F16-E95F680340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57" y="7939513"/>
            <a:ext cx="2007230" cy="2007230"/>
          </a:xfrm>
          <a:prstGeom prst="rect">
            <a:avLst/>
          </a:prstGeom>
        </p:spPr>
      </p:pic>
      <p:pic>
        <p:nvPicPr>
          <p:cNvPr id="40" name="Picture 39">
            <a:extLst>
              <a:ext uri="{FF2B5EF4-FFF2-40B4-BE49-F238E27FC236}">
                <a16:creationId xmlns:a16="http://schemas.microsoft.com/office/drawing/2014/main" id="{B4FB69AC-0411-5942-D5C3-3BA3C31BE9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2211" y="8653646"/>
            <a:ext cx="699095" cy="699095"/>
          </a:xfrm>
          <a:prstGeom prst="rect">
            <a:avLst/>
          </a:prstGeom>
        </p:spPr>
      </p:pic>
      <p:sp>
        <p:nvSpPr>
          <p:cNvPr id="2" name="Rectangle 1">
            <a:hlinkClick r:id="rId6" action="ppaction://hlinksldjump"/>
            <a:extLst>
              <a:ext uri="{FF2B5EF4-FFF2-40B4-BE49-F238E27FC236}">
                <a16:creationId xmlns:a16="http://schemas.microsoft.com/office/drawing/2014/main" id="{CA6655E7-F1F6-90AD-A475-1A32021C8EF4}"/>
              </a:ext>
            </a:extLst>
          </p:cNvPr>
          <p:cNvSpPr/>
          <p:nvPr/>
        </p:nvSpPr>
        <p:spPr>
          <a:xfrm>
            <a:off x="15877875" y="8877300"/>
            <a:ext cx="2410125" cy="1409700"/>
          </a:xfrm>
          <a:prstGeom prst="rect">
            <a:avLst/>
          </a:pr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 name="Picture 2">
            <a:extLst>
              <a:ext uri="{FF2B5EF4-FFF2-40B4-BE49-F238E27FC236}">
                <a16:creationId xmlns:a16="http://schemas.microsoft.com/office/drawing/2014/main" id="{E65C91F0-22E0-2D32-624E-DAF534B598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890721" y="8700398"/>
            <a:ext cx="652343" cy="652343"/>
          </a:xfrm>
          <a:prstGeom prst="rect">
            <a:avLst/>
          </a:prstGeom>
        </p:spPr>
      </p:pic>
    </p:spTree>
    <p:extLst>
      <p:ext uri="{BB962C8B-B14F-4D97-AF65-F5344CB8AC3E}">
        <p14:creationId xmlns:p14="http://schemas.microsoft.com/office/powerpoint/2010/main" val="232488705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500"/>
                                        <p:tgtEl>
                                          <p:spTgt spid="40"/>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0" y="7345680"/>
            <a:ext cx="18288000" cy="3230881"/>
            <a:chOff x="0" y="0"/>
            <a:chExt cx="6834587" cy="1002247"/>
          </a:xfrm>
        </p:grpSpPr>
        <p:sp>
          <p:nvSpPr>
            <p:cNvPr id="3" name="Freeform 3"/>
            <p:cNvSpPr/>
            <p:nvPr/>
          </p:nvSpPr>
          <p:spPr>
            <a:xfrm>
              <a:off x="0" y="0"/>
              <a:ext cx="6834587" cy="1002247"/>
            </a:xfrm>
            <a:custGeom>
              <a:avLst/>
              <a:gdLst/>
              <a:ahLst/>
              <a:cxnLst/>
              <a:rect l="l" t="t" r="r" b="b"/>
              <a:pathLst>
                <a:path w="6834587" h="1002247">
                  <a:moveTo>
                    <a:pt x="0" y="0"/>
                  </a:moveTo>
                  <a:lnTo>
                    <a:pt x="6834587" y="0"/>
                  </a:lnTo>
                  <a:lnTo>
                    <a:pt x="6834587" y="1002247"/>
                  </a:lnTo>
                  <a:lnTo>
                    <a:pt x="0" y="1002247"/>
                  </a:lnTo>
                  <a:close/>
                </a:path>
              </a:pathLst>
            </a:custGeom>
            <a:solidFill>
              <a:srgbClr val="424244"/>
            </a:solidFill>
          </p:spPr>
        </p:sp>
        <p:sp>
          <p:nvSpPr>
            <p:cNvPr id="4" name="TextBox 4"/>
            <p:cNvSpPr txBox="1"/>
            <p:nvPr/>
          </p:nvSpPr>
          <p:spPr>
            <a:xfrm>
              <a:off x="0" y="-28575"/>
              <a:ext cx="6834587" cy="1030822"/>
            </a:xfrm>
            <a:prstGeom prst="rect">
              <a:avLst/>
            </a:prstGeom>
          </p:spPr>
          <p:txBody>
            <a:bodyPr lIns="25704" tIns="25704" rIns="25704" bIns="25704" rtlCol="0" anchor="ctr"/>
            <a:lstStyle/>
            <a:p>
              <a:pPr algn="ctr">
                <a:lnSpc>
                  <a:spcPts val="2054"/>
                </a:lnSpc>
              </a:pPr>
              <a:endParaRPr/>
            </a:p>
          </p:txBody>
        </p:sp>
      </p:grpSp>
      <p:sp>
        <p:nvSpPr>
          <p:cNvPr id="5" name="Freeform 5"/>
          <p:cNvSpPr/>
          <p:nvPr/>
        </p:nvSpPr>
        <p:spPr>
          <a:xfrm>
            <a:off x="7458782" y="267157"/>
            <a:ext cx="3817175" cy="2314932"/>
          </a:xfrm>
          <a:custGeom>
            <a:avLst/>
            <a:gdLst/>
            <a:ahLst/>
            <a:cxnLst/>
            <a:rect l="l" t="t" r="r" b="b"/>
            <a:pathLst>
              <a:path w="3817175" h="2314932">
                <a:moveTo>
                  <a:pt x="0" y="0"/>
                </a:moveTo>
                <a:lnTo>
                  <a:pt x="3817175" y="0"/>
                </a:lnTo>
                <a:lnTo>
                  <a:pt x="3817175" y="2314932"/>
                </a:lnTo>
                <a:lnTo>
                  <a:pt x="0" y="2314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883805" y="3076421"/>
            <a:ext cx="12032375" cy="7500139"/>
          </a:xfrm>
          <a:custGeom>
            <a:avLst/>
            <a:gdLst/>
            <a:ahLst/>
            <a:cxnLst/>
            <a:rect l="l" t="t" r="r" b="b"/>
            <a:pathLst>
              <a:path w="12032375" h="7210578">
                <a:moveTo>
                  <a:pt x="0" y="0"/>
                </a:moveTo>
                <a:lnTo>
                  <a:pt x="12032376" y="0"/>
                </a:lnTo>
                <a:lnTo>
                  <a:pt x="12032376" y="7210578"/>
                </a:lnTo>
                <a:lnTo>
                  <a:pt x="0" y="72105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7266264" y="3110772"/>
            <a:ext cx="3605289" cy="3605289"/>
          </a:xfrm>
          <a:custGeom>
            <a:avLst/>
            <a:gdLst/>
            <a:ahLst/>
            <a:cxnLst/>
            <a:rect l="l" t="t" r="r" b="b"/>
            <a:pathLst>
              <a:path w="3605289" h="3605289">
                <a:moveTo>
                  <a:pt x="3605288" y="0"/>
                </a:moveTo>
                <a:lnTo>
                  <a:pt x="0" y="0"/>
                </a:lnTo>
                <a:lnTo>
                  <a:pt x="0" y="3605289"/>
                </a:lnTo>
                <a:lnTo>
                  <a:pt x="3605288" y="3605289"/>
                </a:lnTo>
                <a:lnTo>
                  <a:pt x="3605288" y="0"/>
                </a:lnTo>
                <a:close/>
              </a:path>
            </a:pathLst>
          </a:custGeom>
          <a:blipFill>
            <a:blip r:embed="rId6"/>
            <a:stretch>
              <a:fillRect/>
            </a:stretch>
          </a:blipFill>
        </p:spPr>
      </p:sp>
      <p:sp>
        <p:nvSpPr>
          <p:cNvPr id="8" name="Freeform 8"/>
          <p:cNvSpPr/>
          <p:nvPr/>
        </p:nvSpPr>
        <p:spPr>
          <a:xfrm flipH="1">
            <a:off x="5202513" y="3258873"/>
            <a:ext cx="2063751" cy="2063751"/>
          </a:xfrm>
          <a:custGeom>
            <a:avLst/>
            <a:gdLst/>
            <a:ahLst/>
            <a:cxnLst/>
            <a:rect l="l" t="t" r="r" b="b"/>
            <a:pathLst>
              <a:path w="2063751" h="2063751">
                <a:moveTo>
                  <a:pt x="2063751" y="0"/>
                </a:moveTo>
                <a:lnTo>
                  <a:pt x="0" y="0"/>
                </a:lnTo>
                <a:lnTo>
                  <a:pt x="0" y="2063750"/>
                </a:lnTo>
                <a:lnTo>
                  <a:pt x="2063751" y="2063750"/>
                </a:lnTo>
                <a:lnTo>
                  <a:pt x="2063751" y="0"/>
                </a:lnTo>
                <a:close/>
              </a:path>
            </a:pathLst>
          </a:custGeom>
          <a:blipFill>
            <a:blip r:embed="rId7"/>
            <a:stretch>
              <a:fillRect/>
            </a:stretch>
          </a:blipFill>
        </p:spPr>
      </p:sp>
      <p:sp>
        <p:nvSpPr>
          <p:cNvPr id="9" name="Freeform 9"/>
          <p:cNvSpPr/>
          <p:nvPr/>
        </p:nvSpPr>
        <p:spPr>
          <a:xfrm>
            <a:off x="9638084" y="4290749"/>
            <a:ext cx="5748307" cy="5748307"/>
          </a:xfrm>
          <a:custGeom>
            <a:avLst/>
            <a:gdLst/>
            <a:ahLst/>
            <a:cxnLst/>
            <a:rect l="l" t="t" r="r" b="b"/>
            <a:pathLst>
              <a:path w="5748307" h="5748307">
                <a:moveTo>
                  <a:pt x="0" y="0"/>
                </a:moveTo>
                <a:lnTo>
                  <a:pt x="5748306" y="0"/>
                </a:lnTo>
                <a:lnTo>
                  <a:pt x="5748306" y="5748306"/>
                </a:lnTo>
                <a:lnTo>
                  <a:pt x="0" y="5748306"/>
                </a:lnTo>
                <a:lnTo>
                  <a:pt x="0" y="0"/>
                </a:lnTo>
                <a:close/>
              </a:path>
            </a:pathLst>
          </a:custGeom>
          <a:blipFill>
            <a:blip r:embed="rId8"/>
            <a:stretch>
              <a:fillRect/>
            </a:stretch>
          </a:blipFill>
        </p:spPr>
      </p:sp>
      <p:sp>
        <p:nvSpPr>
          <p:cNvPr id="10" name="TextBox 10"/>
          <p:cNvSpPr txBox="1"/>
          <p:nvPr/>
        </p:nvSpPr>
        <p:spPr>
          <a:xfrm>
            <a:off x="2396926" y="942975"/>
            <a:ext cx="13519254"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Merriweather"/>
              </a:rPr>
              <a:t>COMPETITIVE                             ADVANTAGE</a:t>
            </a:r>
          </a:p>
        </p:txBody>
      </p:sp>
    </p:spTree>
    <p:extLst>
      <p:ext uri="{BB962C8B-B14F-4D97-AF65-F5344CB8AC3E}">
        <p14:creationId xmlns:p14="http://schemas.microsoft.com/office/powerpoint/2010/main" val="303204699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3540710" y="8044654"/>
            <a:ext cx="2333520" cy="2050601"/>
            <a:chOff x="0" y="0"/>
            <a:chExt cx="3111360" cy="2734134"/>
          </a:xfrm>
        </p:grpSpPr>
        <p:grpSp>
          <p:nvGrpSpPr>
            <p:cNvPr id="3" name="Group 3"/>
            <p:cNvGrpSpPr/>
            <p:nvPr/>
          </p:nvGrpSpPr>
          <p:grpSpPr>
            <a:xfrm>
              <a:off x="377226" y="0"/>
              <a:ext cx="2734134" cy="273413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BBCCC"/>
              </a:solidFill>
            </p:spPr>
          </p:sp>
          <p:sp>
            <p:nvSpPr>
              <p:cNvPr id="5" name="TextBox 5"/>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6" name="Freeform 6"/>
            <p:cNvSpPr/>
            <p:nvPr/>
          </p:nvSpPr>
          <p:spPr>
            <a:xfrm>
              <a:off x="0" y="438031"/>
              <a:ext cx="3111360" cy="1858072"/>
            </a:xfrm>
            <a:custGeom>
              <a:avLst/>
              <a:gdLst/>
              <a:ahLst/>
              <a:cxnLst/>
              <a:rect l="l" t="t" r="r" b="b"/>
              <a:pathLst>
                <a:path w="3111360" h="1858072">
                  <a:moveTo>
                    <a:pt x="0" y="0"/>
                  </a:moveTo>
                  <a:lnTo>
                    <a:pt x="3111360" y="0"/>
                  </a:lnTo>
                  <a:lnTo>
                    <a:pt x="3111360" y="1858072"/>
                  </a:lnTo>
                  <a:lnTo>
                    <a:pt x="0" y="1858072"/>
                  </a:lnTo>
                  <a:lnTo>
                    <a:pt x="0" y="0"/>
                  </a:lnTo>
                  <a:close/>
                </a:path>
              </a:pathLst>
            </a:custGeom>
            <a:blipFill>
              <a:blip r:embed="rId2"/>
              <a:stretch>
                <a:fillRect/>
              </a:stretch>
            </a:blipFill>
          </p:spPr>
        </p:sp>
      </p:grpSp>
      <p:sp>
        <p:nvSpPr>
          <p:cNvPr id="7" name="Freeform 7"/>
          <p:cNvSpPr/>
          <p:nvPr/>
        </p:nvSpPr>
        <p:spPr>
          <a:xfrm>
            <a:off x="1958370" y="4447879"/>
            <a:ext cx="2799489" cy="5509034"/>
          </a:xfrm>
          <a:custGeom>
            <a:avLst/>
            <a:gdLst/>
            <a:ahLst/>
            <a:cxnLst/>
            <a:rect l="l" t="t" r="r" b="b"/>
            <a:pathLst>
              <a:path w="2799489" h="5509034">
                <a:moveTo>
                  <a:pt x="0" y="0"/>
                </a:moveTo>
                <a:lnTo>
                  <a:pt x="2799489" y="0"/>
                </a:lnTo>
                <a:lnTo>
                  <a:pt x="2799489" y="5509034"/>
                </a:lnTo>
                <a:lnTo>
                  <a:pt x="0" y="5509034"/>
                </a:lnTo>
                <a:lnTo>
                  <a:pt x="0" y="0"/>
                </a:lnTo>
                <a:close/>
              </a:path>
            </a:pathLst>
          </a:custGeom>
          <a:blipFill>
            <a:blip r:embed="rId3"/>
            <a:stretch>
              <a:fillRect/>
            </a:stretch>
          </a:blipFill>
        </p:spPr>
      </p:sp>
      <p:sp>
        <p:nvSpPr>
          <p:cNvPr id="8" name="Freeform 8"/>
          <p:cNvSpPr/>
          <p:nvPr/>
        </p:nvSpPr>
        <p:spPr>
          <a:xfrm>
            <a:off x="4310681" y="4908501"/>
            <a:ext cx="8348819" cy="1408863"/>
          </a:xfrm>
          <a:custGeom>
            <a:avLst/>
            <a:gdLst/>
            <a:ahLst/>
            <a:cxnLst/>
            <a:rect l="l" t="t" r="r" b="b"/>
            <a:pathLst>
              <a:path w="8348819" h="1408863">
                <a:moveTo>
                  <a:pt x="0" y="0"/>
                </a:moveTo>
                <a:lnTo>
                  <a:pt x="8348819" y="0"/>
                </a:lnTo>
                <a:lnTo>
                  <a:pt x="8348819" y="1408863"/>
                </a:lnTo>
                <a:lnTo>
                  <a:pt x="0" y="1408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rot="2700000">
            <a:off x="-1567420" y="-2669649"/>
            <a:ext cx="5536172" cy="2661621"/>
            <a:chOff x="0" y="0"/>
            <a:chExt cx="660400" cy="317500"/>
          </a:xfrm>
        </p:grpSpPr>
        <p:sp>
          <p:nvSpPr>
            <p:cNvPr id="10" name="Freeform 1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1" name="TextBox 11"/>
            <p:cNvSpPr txBox="1"/>
            <p:nvPr/>
          </p:nvSpPr>
          <p:spPr>
            <a:xfrm>
              <a:off x="0" y="146050"/>
              <a:ext cx="660400" cy="171450"/>
            </a:xfrm>
            <a:prstGeom prst="rect">
              <a:avLst/>
            </a:prstGeom>
          </p:spPr>
          <p:txBody>
            <a:bodyPr lIns="50801" tIns="50801" rIns="50801" bIns="50801" rtlCol="0" anchor="ctr"/>
            <a:lstStyle/>
            <a:p>
              <a:pPr algn="ctr">
                <a:lnSpc>
                  <a:spcPts val="2553"/>
                </a:lnSpc>
              </a:pPr>
              <a:endParaRPr/>
            </a:p>
          </p:txBody>
        </p:sp>
      </p:grpSp>
      <p:sp>
        <p:nvSpPr>
          <p:cNvPr id="12" name="AutoShape 12"/>
          <p:cNvSpPr/>
          <p:nvPr/>
        </p:nvSpPr>
        <p:spPr>
          <a:xfrm>
            <a:off x="-1912797" y="-2057791"/>
            <a:ext cx="3871167" cy="3831962"/>
          </a:xfrm>
          <a:prstGeom prst="line">
            <a:avLst/>
          </a:prstGeom>
          <a:ln w="19050" cap="flat">
            <a:solidFill>
              <a:srgbClr val="8CA9AD"/>
            </a:solidFill>
            <a:prstDash val="solid"/>
            <a:headEnd type="none" w="sm" len="sm"/>
            <a:tailEnd type="none" w="sm" len="sm"/>
          </a:ln>
        </p:spPr>
      </p:sp>
      <p:sp>
        <p:nvSpPr>
          <p:cNvPr id="13" name="AutoShape 13"/>
          <p:cNvSpPr/>
          <p:nvPr/>
        </p:nvSpPr>
        <p:spPr>
          <a:xfrm>
            <a:off x="-2072524" y="-1824354"/>
            <a:ext cx="3761897" cy="3761897"/>
          </a:xfrm>
          <a:prstGeom prst="line">
            <a:avLst/>
          </a:prstGeom>
          <a:ln w="19050" cap="flat">
            <a:solidFill>
              <a:srgbClr val="8CA9AD"/>
            </a:solidFill>
            <a:prstDash val="solid"/>
            <a:headEnd type="none" w="sm" len="sm"/>
            <a:tailEnd type="none" w="sm" len="sm"/>
          </a:ln>
        </p:spPr>
      </p:sp>
      <p:sp>
        <p:nvSpPr>
          <p:cNvPr id="14" name="AutoShape 14"/>
          <p:cNvSpPr/>
          <p:nvPr/>
        </p:nvSpPr>
        <p:spPr>
          <a:xfrm>
            <a:off x="-2206611" y="-1556728"/>
            <a:ext cx="3633701" cy="3633701"/>
          </a:xfrm>
          <a:prstGeom prst="line">
            <a:avLst/>
          </a:prstGeom>
          <a:ln w="19050" cap="flat">
            <a:solidFill>
              <a:srgbClr val="8CA9AD"/>
            </a:solidFill>
            <a:prstDash val="solid"/>
            <a:headEnd type="none" w="sm" len="sm"/>
            <a:tailEnd type="none" w="sm" len="sm"/>
          </a:ln>
        </p:spPr>
      </p:sp>
      <p:sp>
        <p:nvSpPr>
          <p:cNvPr id="15" name="AutoShape 15"/>
          <p:cNvSpPr/>
          <p:nvPr/>
        </p:nvSpPr>
        <p:spPr>
          <a:xfrm>
            <a:off x="-2301170" y="-1268349"/>
            <a:ext cx="3501834" cy="3501834"/>
          </a:xfrm>
          <a:prstGeom prst="line">
            <a:avLst/>
          </a:prstGeom>
          <a:ln w="19050" cap="flat">
            <a:solidFill>
              <a:srgbClr val="8CA9AD"/>
            </a:solidFill>
            <a:prstDash val="solid"/>
            <a:headEnd type="none" w="sm" len="sm"/>
            <a:tailEnd type="none" w="sm" len="sm"/>
          </a:ln>
        </p:spPr>
      </p:sp>
      <p:sp>
        <p:nvSpPr>
          <p:cNvPr id="16" name="AutoShape 16"/>
          <p:cNvSpPr/>
          <p:nvPr/>
        </p:nvSpPr>
        <p:spPr>
          <a:xfrm>
            <a:off x="-2408567" y="-940095"/>
            <a:ext cx="3245877" cy="3245877"/>
          </a:xfrm>
          <a:prstGeom prst="line">
            <a:avLst/>
          </a:prstGeom>
          <a:ln w="19050" cap="flat">
            <a:solidFill>
              <a:srgbClr val="8CA9AD"/>
            </a:solidFill>
            <a:prstDash val="solid"/>
            <a:headEnd type="none" w="sm" len="sm"/>
            <a:tailEnd type="none" w="sm" len="sm"/>
          </a:ln>
        </p:spPr>
      </p:sp>
      <p:sp>
        <p:nvSpPr>
          <p:cNvPr id="17" name="AutoShape 17"/>
          <p:cNvSpPr/>
          <p:nvPr/>
        </p:nvSpPr>
        <p:spPr>
          <a:xfrm>
            <a:off x="-2498767" y="-608822"/>
            <a:ext cx="2959136" cy="2975556"/>
          </a:xfrm>
          <a:prstGeom prst="line">
            <a:avLst/>
          </a:prstGeom>
          <a:ln w="19050" cap="flat">
            <a:solidFill>
              <a:srgbClr val="8CA9AD"/>
            </a:solidFill>
            <a:prstDash val="solid"/>
            <a:headEnd type="none" w="sm" len="sm"/>
            <a:tailEnd type="none" w="sm" len="sm"/>
          </a:ln>
        </p:spPr>
      </p:sp>
      <p:sp>
        <p:nvSpPr>
          <p:cNvPr id="18" name="AutoShape 18"/>
          <p:cNvSpPr/>
          <p:nvPr/>
        </p:nvSpPr>
        <p:spPr>
          <a:xfrm>
            <a:off x="-2479530" y="-189519"/>
            <a:ext cx="2521556" cy="2508545"/>
          </a:xfrm>
          <a:prstGeom prst="line">
            <a:avLst/>
          </a:prstGeom>
          <a:ln w="19050" cap="flat">
            <a:solidFill>
              <a:srgbClr val="8CA9AD"/>
            </a:solidFill>
            <a:prstDash val="solid"/>
            <a:headEnd type="none" w="sm" len="sm"/>
            <a:tailEnd type="none" w="sm" len="sm"/>
          </a:ln>
        </p:spPr>
      </p:sp>
      <p:sp>
        <p:nvSpPr>
          <p:cNvPr id="19" name="Freeform 19"/>
          <p:cNvSpPr/>
          <p:nvPr/>
        </p:nvSpPr>
        <p:spPr>
          <a:xfrm>
            <a:off x="4757860" y="616207"/>
            <a:ext cx="6184382" cy="2841074"/>
          </a:xfrm>
          <a:custGeom>
            <a:avLst/>
            <a:gdLst/>
            <a:ahLst/>
            <a:cxnLst/>
            <a:rect l="l" t="t" r="r" b="b"/>
            <a:pathLst>
              <a:path w="6184381" h="2841073">
                <a:moveTo>
                  <a:pt x="0" y="0"/>
                </a:moveTo>
                <a:lnTo>
                  <a:pt x="6184382" y="0"/>
                </a:lnTo>
                <a:lnTo>
                  <a:pt x="6184382" y="2841073"/>
                </a:lnTo>
                <a:lnTo>
                  <a:pt x="0" y="2841073"/>
                </a:lnTo>
                <a:lnTo>
                  <a:pt x="0" y="0"/>
                </a:lnTo>
                <a:close/>
              </a:path>
            </a:pathLst>
          </a:custGeom>
          <a:blipFill>
            <a:blip r:embed="rId6"/>
            <a:stretch>
              <a:fillRect/>
            </a:stretch>
          </a:blipFill>
        </p:spPr>
      </p:sp>
      <p:grpSp>
        <p:nvGrpSpPr>
          <p:cNvPr id="20" name="Group 20"/>
          <p:cNvGrpSpPr/>
          <p:nvPr/>
        </p:nvGrpSpPr>
        <p:grpSpPr>
          <a:xfrm>
            <a:off x="4633918" y="7157694"/>
            <a:ext cx="9203186" cy="1765757"/>
            <a:chOff x="0" y="0"/>
            <a:chExt cx="12270913" cy="2354342"/>
          </a:xfrm>
        </p:grpSpPr>
        <p:sp>
          <p:nvSpPr>
            <p:cNvPr id="21" name="Freeform 21"/>
            <p:cNvSpPr/>
            <p:nvPr/>
          </p:nvSpPr>
          <p:spPr>
            <a:xfrm flipH="1">
              <a:off x="0" y="0"/>
              <a:ext cx="12270913" cy="2070717"/>
            </a:xfrm>
            <a:custGeom>
              <a:avLst/>
              <a:gdLst/>
              <a:ahLst/>
              <a:cxnLst/>
              <a:rect l="l" t="t" r="r" b="b"/>
              <a:pathLst>
                <a:path w="12270913" h="2070717">
                  <a:moveTo>
                    <a:pt x="12270913" y="0"/>
                  </a:moveTo>
                  <a:lnTo>
                    <a:pt x="0" y="0"/>
                  </a:lnTo>
                  <a:lnTo>
                    <a:pt x="0" y="2070717"/>
                  </a:lnTo>
                  <a:lnTo>
                    <a:pt x="12270913" y="2070717"/>
                  </a:lnTo>
                  <a:lnTo>
                    <a:pt x="1227091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681380" y="295488"/>
              <a:ext cx="10908153" cy="2058854"/>
            </a:xfrm>
            <a:prstGeom prst="rect">
              <a:avLst/>
            </a:prstGeom>
          </p:spPr>
          <p:txBody>
            <a:bodyPr lIns="0" tIns="0" rIns="0" bIns="0" rtlCol="0" anchor="t">
              <a:spAutoFit/>
            </a:bodyPr>
            <a:lstStyle/>
            <a:p>
              <a:pPr algn="ctr">
                <a:lnSpc>
                  <a:spcPts val="3035"/>
                </a:lnSpc>
              </a:pPr>
              <a:r>
                <a:rPr lang="en-US" sz="3035">
                  <a:solidFill>
                    <a:srgbClr val="227C9D"/>
                  </a:solidFill>
                  <a:latin typeface="Merriweather Bold"/>
                </a:rPr>
                <a:t>NO, YOU CAN CHAT WITH YOUR FRIENDS BUT YOU HAVE TO REFRESH THE PAGE EVERY TIME TO SEE UPDATES.</a:t>
              </a:r>
            </a:p>
            <a:p>
              <a:pPr algn="ctr">
                <a:lnSpc>
                  <a:spcPts val="3035"/>
                </a:lnSpc>
              </a:pPr>
              <a:endParaRPr lang="en-US" sz="3035">
                <a:solidFill>
                  <a:srgbClr val="227C9D"/>
                </a:solidFill>
                <a:latin typeface="Merriweather Bold"/>
              </a:endParaRPr>
            </a:p>
          </p:txBody>
        </p:sp>
      </p:grpSp>
      <p:sp>
        <p:nvSpPr>
          <p:cNvPr id="23" name="Freeform 23"/>
          <p:cNvSpPr/>
          <p:nvPr/>
        </p:nvSpPr>
        <p:spPr>
          <a:xfrm>
            <a:off x="13234984" y="1473326"/>
            <a:ext cx="2093276" cy="1691402"/>
          </a:xfrm>
          <a:custGeom>
            <a:avLst/>
            <a:gdLst/>
            <a:ahLst/>
            <a:cxnLst/>
            <a:rect l="l" t="t" r="r" b="b"/>
            <a:pathLst>
              <a:path w="2093275" h="1691402">
                <a:moveTo>
                  <a:pt x="0" y="0"/>
                </a:moveTo>
                <a:lnTo>
                  <a:pt x="2093275" y="0"/>
                </a:lnTo>
                <a:lnTo>
                  <a:pt x="2093275" y="1691401"/>
                </a:lnTo>
                <a:lnTo>
                  <a:pt x="0" y="1691401"/>
                </a:lnTo>
                <a:lnTo>
                  <a:pt x="0" y="0"/>
                </a:lnTo>
                <a:close/>
              </a:path>
            </a:pathLst>
          </a:custGeom>
          <a:blipFill>
            <a:blip r:embed="rId7"/>
            <a:stretch>
              <a:fillRect/>
            </a:stretch>
          </a:blipFill>
        </p:spPr>
      </p:sp>
      <p:sp>
        <p:nvSpPr>
          <p:cNvPr id="24" name="Freeform 24"/>
          <p:cNvSpPr/>
          <p:nvPr/>
        </p:nvSpPr>
        <p:spPr>
          <a:xfrm>
            <a:off x="-795301" y="6647006"/>
            <a:ext cx="2346161" cy="3945354"/>
          </a:xfrm>
          <a:custGeom>
            <a:avLst/>
            <a:gdLst/>
            <a:ahLst/>
            <a:cxnLst/>
            <a:rect l="l" t="t" r="r" b="b"/>
            <a:pathLst>
              <a:path w="2346160" h="3945354">
                <a:moveTo>
                  <a:pt x="0" y="0"/>
                </a:moveTo>
                <a:lnTo>
                  <a:pt x="2346160" y="0"/>
                </a:lnTo>
                <a:lnTo>
                  <a:pt x="2346160" y="3945354"/>
                </a:lnTo>
                <a:lnTo>
                  <a:pt x="0" y="3945354"/>
                </a:lnTo>
                <a:lnTo>
                  <a:pt x="0" y="0"/>
                </a:lnTo>
                <a:close/>
              </a:path>
            </a:pathLst>
          </a:custGeom>
          <a:blipFill>
            <a:blip r:embed="rId8"/>
            <a:stretch>
              <a:fillRect r="-7796"/>
            </a:stretch>
          </a:blipFill>
        </p:spPr>
      </p:sp>
      <p:sp>
        <p:nvSpPr>
          <p:cNvPr id="25" name="Freeform 25"/>
          <p:cNvSpPr/>
          <p:nvPr/>
        </p:nvSpPr>
        <p:spPr>
          <a:xfrm>
            <a:off x="16506928" y="6838259"/>
            <a:ext cx="2745995" cy="3814602"/>
          </a:xfrm>
          <a:custGeom>
            <a:avLst/>
            <a:gdLst/>
            <a:ahLst/>
            <a:cxnLst/>
            <a:rect l="l" t="t" r="r" b="b"/>
            <a:pathLst>
              <a:path w="2745995" h="3814602">
                <a:moveTo>
                  <a:pt x="0" y="0"/>
                </a:moveTo>
                <a:lnTo>
                  <a:pt x="2745995" y="0"/>
                </a:lnTo>
                <a:lnTo>
                  <a:pt x="2745995" y="3814602"/>
                </a:lnTo>
                <a:lnTo>
                  <a:pt x="0" y="3814602"/>
                </a:lnTo>
                <a:lnTo>
                  <a:pt x="0" y="0"/>
                </a:lnTo>
                <a:close/>
              </a:path>
            </a:pathLst>
          </a:custGeom>
          <a:blipFill>
            <a:blip r:embed="rId9"/>
            <a:stretch>
              <a:fillRect/>
            </a:stretch>
          </a:blipFill>
        </p:spPr>
      </p:sp>
      <p:sp>
        <p:nvSpPr>
          <p:cNvPr id="26" name="TextBox 26"/>
          <p:cNvSpPr txBox="1"/>
          <p:nvPr/>
        </p:nvSpPr>
        <p:spPr>
          <a:xfrm>
            <a:off x="4757860" y="5219701"/>
            <a:ext cx="7189772" cy="953466"/>
          </a:xfrm>
          <a:prstGeom prst="rect">
            <a:avLst/>
          </a:prstGeom>
        </p:spPr>
        <p:txBody>
          <a:bodyPr lIns="0" tIns="0" rIns="0" bIns="0" rtlCol="0" anchor="t">
            <a:spAutoFit/>
          </a:bodyPr>
          <a:lstStyle/>
          <a:p>
            <a:pPr algn="ctr">
              <a:lnSpc>
                <a:spcPts val="3683"/>
              </a:lnSpc>
            </a:pPr>
            <a:r>
              <a:rPr lang="en-US" sz="3683">
                <a:solidFill>
                  <a:srgbClr val="227C9D"/>
                </a:solidFill>
                <a:latin typeface="Merriweather Bold"/>
              </a:rPr>
              <a:t>DO YOU OFFER A REAL-TIME CHAT feature?</a:t>
            </a:r>
          </a:p>
        </p:txBody>
      </p:sp>
      <p:sp>
        <p:nvSpPr>
          <p:cNvPr id="27" name="TextBox 27"/>
          <p:cNvSpPr txBox="1"/>
          <p:nvPr/>
        </p:nvSpPr>
        <p:spPr>
          <a:xfrm>
            <a:off x="14567955" y="4927552"/>
            <a:ext cx="9525" cy="310983"/>
          </a:xfrm>
          <a:prstGeom prst="rect">
            <a:avLst/>
          </a:prstGeom>
        </p:spPr>
        <p:txBody>
          <a:bodyPr lIns="0" tIns="0" rIns="0" bIns="0" rtlCol="0" anchor="t">
            <a:spAutoFit/>
          </a:bodyPr>
          <a:lstStyle/>
          <a:p>
            <a:pPr algn="ctr">
              <a:lnSpc>
                <a:spcPts val="2553"/>
              </a:lnSpc>
              <a:spcBef>
                <a:spcPct val="0"/>
              </a:spcBef>
            </a:pPr>
            <a:endParaRPr/>
          </a:p>
        </p:txBody>
      </p:sp>
      <p:grpSp>
        <p:nvGrpSpPr>
          <p:cNvPr id="29" name="Group 29"/>
          <p:cNvGrpSpPr/>
          <p:nvPr/>
        </p:nvGrpSpPr>
        <p:grpSpPr>
          <a:xfrm>
            <a:off x="8293793" y="1473326"/>
            <a:ext cx="941717" cy="941717"/>
            <a:chOff x="0" y="0"/>
            <a:chExt cx="1255623" cy="1255623"/>
          </a:xfrm>
        </p:grpSpPr>
        <p:grpSp>
          <p:nvGrpSpPr>
            <p:cNvPr id="30" name="Group 30"/>
            <p:cNvGrpSpPr/>
            <p:nvPr/>
          </p:nvGrpSpPr>
          <p:grpSpPr>
            <a:xfrm>
              <a:off x="0" y="0"/>
              <a:ext cx="1255623" cy="12556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32" name="TextBox 32"/>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33" name="Freeform 33"/>
            <p:cNvSpPr/>
            <p:nvPr/>
          </p:nvSpPr>
          <p:spPr>
            <a:xfrm>
              <a:off x="40920" y="208603"/>
              <a:ext cx="1173783" cy="838416"/>
            </a:xfrm>
            <a:custGeom>
              <a:avLst/>
              <a:gdLst/>
              <a:ahLst/>
              <a:cxnLst/>
              <a:rect l="l" t="t" r="r" b="b"/>
              <a:pathLst>
                <a:path w="1173783" h="838416">
                  <a:moveTo>
                    <a:pt x="0" y="0"/>
                  </a:moveTo>
                  <a:lnTo>
                    <a:pt x="1173783" y="0"/>
                  </a:lnTo>
                  <a:lnTo>
                    <a:pt x="1173783" y="838416"/>
                  </a:lnTo>
                  <a:lnTo>
                    <a:pt x="0" y="838416"/>
                  </a:lnTo>
                  <a:lnTo>
                    <a:pt x="0" y="0"/>
                  </a:lnTo>
                  <a:close/>
                </a:path>
              </a:pathLst>
            </a:custGeom>
            <a:blipFill>
              <a:blip r:embed="rId10"/>
              <a:stretch>
                <a:fillRect/>
              </a:stretch>
            </a:blipFill>
          </p:spPr>
        </p:sp>
      </p:gr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593534" y="-2713305"/>
            <a:ext cx="5381988" cy="2587494"/>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1" tIns="50801" rIns="50801" bIns="50801" rtlCol="0" anchor="ctr"/>
            <a:lstStyle/>
            <a:p>
              <a:pPr algn="ctr">
                <a:lnSpc>
                  <a:spcPts val="2553"/>
                </a:lnSpc>
              </a:pPr>
              <a:endParaRPr/>
            </a:p>
          </p:txBody>
        </p:sp>
      </p:grpSp>
      <p:sp>
        <p:nvSpPr>
          <p:cNvPr id="5" name="AutoShape 5"/>
          <p:cNvSpPr/>
          <p:nvPr/>
        </p:nvSpPr>
        <p:spPr>
          <a:xfrm>
            <a:off x="-1929291" y="-2118488"/>
            <a:ext cx="3763355" cy="3725241"/>
          </a:xfrm>
          <a:prstGeom prst="line">
            <a:avLst/>
          </a:prstGeom>
          <a:ln w="19050" cap="flat">
            <a:solidFill>
              <a:srgbClr val="8CA9AD"/>
            </a:solidFill>
            <a:prstDash val="solid"/>
            <a:headEnd type="none" w="sm" len="sm"/>
            <a:tailEnd type="none" w="sm" len="sm"/>
          </a:ln>
        </p:spPr>
      </p:sp>
      <p:sp>
        <p:nvSpPr>
          <p:cNvPr id="6" name="AutoShape 6"/>
          <p:cNvSpPr/>
          <p:nvPr/>
        </p:nvSpPr>
        <p:spPr>
          <a:xfrm>
            <a:off x="-2084571" y="-1891553"/>
            <a:ext cx="3657126" cy="3657126"/>
          </a:xfrm>
          <a:prstGeom prst="line">
            <a:avLst/>
          </a:prstGeom>
          <a:ln w="19050" cap="flat">
            <a:solidFill>
              <a:srgbClr val="8CA9AD"/>
            </a:solidFill>
            <a:prstDash val="solid"/>
            <a:headEnd type="none" w="sm" len="sm"/>
            <a:tailEnd type="none" w="sm" len="sm"/>
          </a:ln>
        </p:spPr>
      </p:sp>
      <p:sp>
        <p:nvSpPr>
          <p:cNvPr id="7" name="AutoShape 7"/>
          <p:cNvSpPr/>
          <p:nvPr/>
        </p:nvSpPr>
        <p:spPr>
          <a:xfrm>
            <a:off x="-2214922" y="-1631379"/>
            <a:ext cx="3532502" cy="3532502"/>
          </a:xfrm>
          <a:prstGeom prst="line">
            <a:avLst/>
          </a:prstGeom>
          <a:ln w="19050" cap="flat">
            <a:solidFill>
              <a:srgbClr val="8CA9AD"/>
            </a:solidFill>
            <a:prstDash val="solid"/>
            <a:headEnd type="none" w="sm" len="sm"/>
            <a:tailEnd type="none" w="sm" len="sm"/>
          </a:ln>
        </p:spPr>
      </p:sp>
      <p:sp>
        <p:nvSpPr>
          <p:cNvPr id="8" name="AutoShape 8"/>
          <p:cNvSpPr/>
          <p:nvPr/>
        </p:nvSpPr>
        <p:spPr>
          <a:xfrm>
            <a:off x="-2306848" y="-1351032"/>
            <a:ext cx="3404309" cy="3404309"/>
          </a:xfrm>
          <a:prstGeom prst="line">
            <a:avLst/>
          </a:prstGeom>
          <a:ln w="19050" cap="flat">
            <a:solidFill>
              <a:srgbClr val="8CA9AD"/>
            </a:solidFill>
            <a:prstDash val="solid"/>
            <a:headEnd type="none" w="sm" len="sm"/>
            <a:tailEnd type="none" w="sm" len="sm"/>
          </a:ln>
        </p:spPr>
      </p:sp>
      <p:sp>
        <p:nvSpPr>
          <p:cNvPr id="9" name="AutoShape 9"/>
          <p:cNvSpPr/>
          <p:nvPr/>
        </p:nvSpPr>
        <p:spPr>
          <a:xfrm>
            <a:off x="-2411254" y="-1031920"/>
            <a:ext cx="3155480" cy="3155480"/>
          </a:xfrm>
          <a:prstGeom prst="line">
            <a:avLst/>
          </a:prstGeom>
          <a:ln w="19050" cap="flat">
            <a:solidFill>
              <a:srgbClr val="8CA9AD"/>
            </a:solidFill>
            <a:prstDash val="solid"/>
            <a:headEnd type="none" w="sm" len="sm"/>
            <a:tailEnd type="none" w="sm" len="sm"/>
          </a:ln>
        </p:spPr>
      </p:sp>
      <p:sp>
        <p:nvSpPr>
          <p:cNvPr id="10" name="AutoShape 10"/>
          <p:cNvSpPr/>
          <p:nvPr/>
        </p:nvSpPr>
        <p:spPr>
          <a:xfrm>
            <a:off x="-2498943" y="-709873"/>
            <a:ext cx="2876723" cy="2892686"/>
          </a:xfrm>
          <a:prstGeom prst="line">
            <a:avLst/>
          </a:prstGeom>
          <a:ln w="19050" cap="flat">
            <a:solidFill>
              <a:srgbClr val="8CA9AD"/>
            </a:solidFill>
            <a:prstDash val="solid"/>
            <a:headEnd type="none" w="sm" len="sm"/>
            <a:tailEnd type="none" w="sm" len="sm"/>
          </a:ln>
        </p:spPr>
      </p:sp>
      <p:sp>
        <p:nvSpPr>
          <p:cNvPr id="11" name="Freeform 11"/>
          <p:cNvSpPr/>
          <p:nvPr/>
        </p:nvSpPr>
        <p:spPr>
          <a:xfrm>
            <a:off x="4784524" y="4656358"/>
            <a:ext cx="8415614" cy="1420136"/>
          </a:xfrm>
          <a:custGeom>
            <a:avLst/>
            <a:gdLst/>
            <a:ahLst/>
            <a:cxnLst/>
            <a:rect l="l" t="t" r="r" b="b"/>
            <a:pathLst>
              <a:path w="8415614" h="1420135">
                <a:moveTo>
                  <a:pt x="0" y="0"/>
                </a:moveTo>
                <a:lnTo>
                  <a:pt x="8415613" y="0"/>
                </a:lnTo>
                <a:lnTo>
                  <a:pt x="8415613" y="1420135"/>
                </a:lnTo>
                <a:lnTo>
                  <a:pt x="0" y="1420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991446" y="4634124"/>
            <a:ext cx="3566903" cy="5496717"/>
          </a:xfrm>
          <a:custGeom>
            <a:avLst/>
            <a:gdLst/>
            <a:ahLst/>
            <a:cxnLst/>
            <a:rect l="l" t="t" r="r" b="b"/>
            <a:pathLst>
              <a:path w="3566903" h="5496717">
                <a:moveTo>
                  <a:pt x="0" y="0"/>
                </a:moveTo>
                <a:lnTo>
                  <a:pt x="3566904" y="0"/>
                </a:lnTo>
                <a:lnTo>
                  <a:pt x="3566904" y="5496717"/>
                </a:lnTo>
                <a:lnTo>
                  <a:pt x="0" y="5496717"/>
                </a:lnTo>
                <a:lnTo>
                  <a:pt x="0" y="0"/>
                </a:lnTo>
                <a:close/>
              </a:path>
            </a:pathLst>
          </a:custGeom>
          <a:blipFill>
            <a:blip r:embed="rId4"/>
            <a:stretch>
              <a:fillRect/>
            </a:stretch>
          </a:blipFill>
        </p:spPr>
      </p:sp>
      <p:grpSp>
        <p:nvGrpSpPr>
          <p:cNvPr id="13" name="Group 13"/>
          <p:cNvGrpSpPr/>
          <p:nvPr/>
        </p:nvGrpSpPr>
        <p:grpSpPr>
          <a:xfrm>
            <a:off x="13491103" y="8052184"/>
            <a:ext cx="1724078" cy="1724078"/>
            <a:chOff x="0" y="0"/>
            <a:chExt cx="2298771" cy="2298771"/>
          </a:xfrm>
        </p:grpSpPr>
        <p:grpSp>
          <p:nvGrpSpPr>
            <p:cNvPr id="14" name="Group 14"/>
            <p:cNvGrpSpPr/>
            <p:nvPr/>
          </p:nvGrpSpPr>
          <p:grpSpPr>
            <a:xfrm>
              <a:off x="0" y="0"/>
              <a:ext cx="2298771" cy="229877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6D8"/>
              </a:solidFill>
            </p:spPr>
          </p:sp>
          <p:sp>
            <p:nvSpPr>
              <p:cNvPr id="16" name="TextBox 16"/>
              <p:cNvSpPr txBox="1"/>
              <p:nvPr/>
            </p:nvSpPr>
            <p:spPr>
              <a:xfrm>
                <a:off x="76200" y="95250"/>
                <a:ext cx="660400" cy="641350"/>
              </a:xfrm>
              <a:prstGeom prst="rect">
                <a:avLst/>
              </a:prstGeom>
            </p:spPr>
            <p:txBody>
              <a:bodyPr lIns="42711" tIns="42711" rIns="42711" bIns="42711" rtlCol="0" anchor="ctr"/>
              <a:lstStyle/>
              <a:p>
                <a:pPr algn="ctr">
                  <a:lnSpc>
                    <a:spcPts val="2553"/>
                  </a:lnSpc>
                </a:pPr>
                <a:endParaRPr/>
              </a:p>
            </p:txBody>
          </p:sp>
        </p:grpSp>
        <p:sp>
          <p:nvSpPr>
            <p:cNvPr id="17" name="Freeform 17"/>
            <p:cNvSpPr/>
            <p:nvPr/>
          </p:nvSpPr>
          <p:spPr>
            <a:xfrm>
              <a:off x="54961" y="213703"/>
              <a:ext cx="2188849" cy="2085068"/>
            </a:xfrm>
            <a:custGeom>
              <a:avLst/>
              <a:gdLst/>
              <a:ahLst/>
              <a:cxnLst/>
              <a:rect l="l" t="t" r="r" b="b"/>
              <a:pathLst>
                <a:path w="2188849" h="2085068">
                  <a:moveTo>
                    <a:pt x="0" y="0"/>
                  </a:moveTo>
                  <a:lnTo>
                    <a:pt x="2188849" y="0"/>
                  </a:lnTo>
                  <a:lnTo>
                    <a:pt x="2188849" y="2085068"/>
                  </a:lnTo>
                  <a:lnTo>
                    <a:pt x="0" y="2085068"/>
                  </a:lnTo>
                  <a:lnTo>
                    <a:pt x="0" y="0"/>
                  </a:lnTo>
                  <a:close/>
                </a:path>
              </a:pathLst>
            </a:custGeom>
            <a:blipFill>
              <a:blip r:embed="rId5"/>
              <a:stretch>
                <a:fillRect/>
              </a:stretch>
            </a:blipFill>
          </p:spPr>
        </p:sp>
      </p:grpSp>
      <p:grpSp>
        <p:nvGrpSpPr>
          <p:cNvPr id="18" name="Group 18"/>
          <p:cNvGrpSpPr/>
          <p:nvPr/>
        </p:nvGrpSpPr>
        <p:grpSpPr>
          <a:xfrm>
            <a:off x="14353142" y="6314618"/>
            <a:ext cx="1718990" cy="1619049"/>
            <a:chOff x="0" y="0"/>
            <a:chExt cx="2291986" cy="2158732"/>
          </a:xfrm>
        </p:grpSpPr>
        <p:grpSp>
          <p:nvGrpSpPr>
            <p:cNvPr id="19" name="Group 19"/>
            <p:cNvGrpSpPr/>
            <p:nvPr/>
          </p:nvGrpSpPr>
          <p:grpSpPr>
            <a:xfrm>
              <a:off x="66627" y="0"/>
              <a:ext cx="2158732" cy="215873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6D8"/>
              </a:solidFill>
            </p:spPr>
          </p:sp>
          <p:sp>
            <p:nvSpPr>
              <p:cNvPr id="21" name="TextBox 21"/>
              <p:cNvSpPr txBox="1"/>
              <p:nvPr/>
            </p:nvSpPr>
            <p:spPr>
              <a:xfrm>
                <a:off x="76200" y="95250"/>
                <a:ext cx="660400" cy="641350"/>
              </a:xfrm>
              <a:prstGeom prst="rect">
                <a:avLst/>
              </a:prstGeom>
            </p:spPr>
            <p:txBody>
              <a:bodyPr lIns="34931" tIns="34931" rIns="34931" bIns="34931" rtlCol="0" anchor="ctr"/>
              <a:lstStyle/>
              <a:p>
                <a:pPr algn="ctr">
                  <a:lnSpc>
                    <a:spcPts val="2553"/>
                  </a:lnSpc>
                </a:pPr>
                <a:endParaRPr/>
              </a:p>
            </p:txBody>
          </p:sp>
        </p:grpSp>
        <p:sp>
          <p:nvSpPr>
            <p:cNvPr id="22" name="Freeform 22"/>
            <p:cNvSpPr/>
            <p:nvPr/>
          </p:nvSpPr>
          <p:spPr>
            <a:xfrm>
              <a:off x="0" y="1443305"/>
              <a:ext cx="2291986" cy="538836"/>
            </a:xfrm>
            <a:custGeom>
              <a:avLst/>
              <a:gdLst/>
              <a:ahLst/>
              <a:cxnLst/>
              <a:rect l="l" t="t" r="r" b="b"/>
              <a:pathLst>
                <a:path w="2291986" h="538836">
                  <a:moveTo>
                    <a:pt x="0" y="0"/>
                  </a:moveTo>
                  <a:lnTo>
                    <a:pt x="2291986" y="0"/>
                  </a:lnTo>
                  <a:lnTo>
                    <a:pt x="2291986" y="538835"/>
                  </a:lnTo>
                  <a:lnTo>
                    <a:pt x="0" y="538835"/>
                  </a:lnTo>
                  <a:lnTo>
                    <a:pt x="0" y="0"/>
                  </a:lnTo>
                  <a:close/>
                </a:path>
              </a:pathLst>
            </a:custGeom>
            <a:blipFill>
              <a:blip r:embed="rId6"/>
              <a:stretch>
                <a:fillRect l="-26882"/>
              </a:stretch>
            </a:blipFill>
          </p:spPr>
        </p:sp>
        <p:sp>
          <p:nvSpPr>
            <p:cNvPr id="23" name="Freeform 23"/>
            <p:cNvSpPr/>
            <p:nvPr/>
          </p:nvSpPr>
          <p:spPr>
            <a:xfrm>
              <a:off x="561819" y="225999"/>
              <a:ext cx="1073734" cy="1198706"/>
            </a:xfrm>
            <a:custGeom>
              <a:avLst/>
              <a:gdLst/>
              <a:ahLst/>
              <a:cxnLst/>
              <a:rect l="l" t="t" r="r" b="b"/>
              <a:pathLst>
                <a:path w="1073734" h="1198706">
                  <a:moveTo>
                    <a:pt x="0" y="0"/>
                  </a:moveTo>
                  <a:lnTo>
                    <a:pt x="1073734" y="0"/>
                  </a:lnTo>
                  <a:lnTo>
                    <a:pt x="1073734" y="1198706"/>
                  </a:lnTo>
                  <a:lnTo>
                    <a:pt x="0" y="1198706"/>
                  </a:lnTo>
                  <a:lnTo>
                    <a:pt x="0" y="0"/>
                  </a:lnTo>
                  <a:close/>
                </a:path>
              </a:pathLst>
            </a:custGeom>
            <a:blipFill>
              <a:blip r:embed="rId6"/>
              <a:stretch>
                <a:fillRect r="-502522"/>
              </a:stretch>
            </a:blipFill>
          </p:spPr>
        </p:sp>
      </p:grpSp>
      <p:sp>
        <p:nvSpPr>
          <p:cNvPr id="24" name="Freeform 24"/>
          <p:cNvSpPr/>
          <p:nvPr/>
        </p:nvSpPr>
        <p:spPr>
          <a:xfrm flipH="1">
            <a:off x="6329875" y="8890604"/>
            <a:ext cx="4733135" cy="798717"/>
          </a:xfrm>
          <a:custGeom>
            <a:avLst/>
            <a:gdLst/>
            <a:ahLst/>
            <a:cxnLst/>
            <a:rect l="l" t="t" r="r" b="b"/>
            <a:pathLst>
              <a:path w="4733135" h="798717">
                <a:moveTo>
                  <a:pt x="4733134" y="0"/>
                </a:moveTo>
                <a:lnTo>
                  <a:pt x="0" y="0"/>
                </a:lnTo>
                <a:lnTo>
                  <a:pt x="0" y="798717"/>
                </a:lnTo>
                <a:lnTo>
                  <a:pt x="4733134" y="798717"/>
                </a:lnTo>
                <a:lnTo>
                  <a:pt x="4733134"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5" name="Group 25"/>
          <p:cNvGrpSpPr/>
          <p:nvPr/>
        </p:nvGrpSpPr>
        <p:grpSpPr>
          <a:xfrm>
            <a:off x="11269979" y="8428122"/>
            <a:ext cx="1668971" cy="1858878"/>
            <a:chOff x="0" y="0"/>
            <a:chExt cx="2225294" cy="2478504"/>
          </a:xfrm>
        </p:grpSpPr>
        <p:grpSp>
          <p:nvGrpSpPr>
            <p:cNvPr id="26" name="Group 26"/>
            <p:cNvGrpSpPr/>
            <p:nvPr/>
          </p:nvGrpSpPr>
          <p:grpSpPr>
            <a:xfrm>
              <a:off x="0" y="253210"/>
              <a:ext cx="2225294" cy="22252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6D8"/>
              </a:solidFill>
            </p:spPr>
          </p:sp>
          <p:sp>
            <p:nvSpPr>
              <p:cNvPr id="28" name="TextBox 28"/>
              <p:cNvSpPr txBox="1"/>
              <p:nvPr/>
            </p:nvSpPr>
            <p:spPr>
              <a:xfrm>
                <a:off x="76200" y="95250"/>
                <a:ext cx="660400" cy="641350"/>
              </a:xfrm>
              <a:prstGeom prst="rect">
                <a:avLst/>
              </a:prstGeom>
            </p:spPr>
            <p:txBody>
              <a:bodyPr lIns="36008" tIns="36008" rIns="36008" bIns="36008" rtlCol="0" anchor="ctr"/>
              <a:lstStyle/>
              <a:p>
                <a:pPr algn="ctr">
                  <a:lnSpc>
                    <a:spcPts val="2553"/>
                  </a:lnSpc>
                </a:pPr>
                <a:endParaRPr/>
              </a:p>
            </p:txBody>
          </p:sp>
        </p:grpSp>
        <p:sp>
          <p:nvSpPr>
            <p:cNvPr id="29" name="Freeform 29"/>
            <p:cNvSpPr/>
            <p:nvPr/>
          </p:nvSpPr>
          <p:spPr>
            <a:xfrm>
              <a:off x="275540" y="1422735"/>
              <a:ext cx="1949754" cy="837868"/>
            </a:xfrm>
            <a:custGeom>
              <a:avLst/>
              <a:gdLst/>
              <a:ahLst/>
              <a:cxnLst/>
              <a:rect l="l" t="t" r="r" b="b"/>
              <a:pathLst>
                <a:path w="1949754" h="837868">
                  <a:moveTo>
                    <a:pt x="0" y="0"/>
                  </a:moveTo>
                  <a:lnTo>
                    <a:pt x="1949754" y="0"/>
                  </a:lnTo>
                  <a:lnTo>
                    <a:pt x="1949754" y="837868"/>
                  </a:lnTo>
                  <a:lnTo>
                    <a:pt x="0" y="837868"/>
                  </a:lnTo>
                  <a:lnTo>
                    <a:pt x="0" y="0"/>
                  </a:lnTo>
                  <a:close/>
                </a:path>
              </a:pathLst>
            </a:custGeom>
            <a:blipFill>
              <a:blip r:embed="rId7"/>
              <a:stretch>
                <a:fillRect l="-31917"/>
              </a:stretch>
            </a:blipFill>
          </p:spPr>
        </p:sp>
        <p:sp>
          <p:nvSpPr>
            <p:cNvPr id="30" name="Freeform 30"/>
            <p:cNvSpPr/>
            <p:nvPr/>
          </p:nvSpPr>
          <p:spPr>
            <a:xfrm>
              <a:off x="563716" y="0"/>
              <a:ext cx="1097862" cy="2146022"/>
            </a:xfrm>
            <a:custGeom>
              <a:avLst/>
              <a:gdLst/>
              <a:ahLst/>
              <a:cxnLst/>
              <a:rect l="l" t="t" r="r" b="b"/>
              <a:pathLst>
                <a:path w="1097862" h="2146022">
                  <a:moveTo>
                    <a:pt x="0" y="0"/>
                  </a:moveTo>
                  <a:lnTo>
                    <a:pt x="1097862" y="0"/>
                  </a:lnTo>
                  <a:lnTo>
                    <a:pt x="1097862" y="2146022"/>
                  </a:lnTo>
                  <a:lnTo>
                    <a:pt x="0" y="2146022"/>
                  </a:lnTo>
                  <a:lnTo>
                    <a:pt x="0" y="0"/>
                  </a:lnTo>
                  <a:close/>
                </a:path>
              </a:pathLst>
            </a:custGeom>
            <a:blipFill>
              <a:blip r:embed="rId7"/>
              <a:stretch>
                <a:fillRect l="-40453" r="-459602"/>
              </a:stretch>
            </a:blipFill>
          </p:spPr>
        </p:sp>
      </p:grpSp>
      <p:sp>
        <p:nvSpPr>
          <p:cNvPr id="31" name="Freeform 31"/>
          <p:cNvSpPr/>
          <p:nvPr/>
        </p:nvSpPr>
        <p:spPr>
          <a:xfrm flipH="1">
            <a:off x="7863565" y="6314618"/>
            <a:ext cx="6206132" cy="1047285"/>
          </a:xfrm>
          <a:custGeom>
            <a:avLst/>
            <a:gdLst/>
            <a:ahLst/>
            <a:cxnLst/>
            <a:rect l="l" t="t" r="r" b="b"/>
            <a:pathLst>
              <a:path w="6206132" h="1047285">
                <a:moveTo>
                  <a:pt x="6206132" y="0"/>
                </a:moveTo>
                <a:lnTo>
                  <a:pt x="0" y="0"/>
                </a:lnTo>
                <a:lnTo>
                  <a:pt x="0" y="1047285"/>
                </a:lnTo>
                <a:lnTo>
                  <a:pt x="6206132" y="1047285"/>
                </a:lnTo>
                <a:lnTo>
                  <a:pt x="6206132"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2" name="Group 32"/>
          <p:cNvGrpSpPr/>
          <p:nvPr/>
        </p:nvGrpSpPr>
        <p:grpSpPr>
          <a:xfrm>
            <a:off x="7373135" y="7597685"/>
            <a:ext cx="6696561" cy="908996"/>
            <a:chOff x="0" y="0"/>
            <a:chExt cx="8928749" cy="1211995"/>
          </a:xfrm>
        </p:grpSpPr>
        <p:sp>
          <p:nvSpPr>
            <p:cNvPr id="33" name="Freeform 33"/>
            <p:cNvSpPr/>
            <p:nvPr/>
          </p:nvSpPr>
          <p:spPr>
            <a:xfrm flipH="1">
              <a:off x="873278" y="0"/>
              <a:ext cx="7182192" cy="1211995"/>
            </a:xfrm>
            <a:custGeom>
              <a:avLst/>
              <a:gdLst/>
              <a:ahLst/>
              <a:cxnLst/>
              <a:rect l="l" t="t" r="r" b="b"/>
              <a:pathLst>
                <a:path w="7182192" h="1211995">
                  <a:moveTo>
                    <a:pt x="7182192" y="0"/>
                  </a:moveTo>
                  <a:lnTo>
                    <a:pt x="0" y="0"/>
                  </a:lnTo>
                  <a:lnTo>
                    <a:pt x="0" y="1211995"/>
                  </a:lnTo>
                  <a:lnTo>
                    <a:pt x="7182192" y="1211995"/>
                  </a:lnTo>
                  <a:lnTo>
                    <a:pt x="71821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TextBox 34"/>
            <p:cNvSpPr txBox="1"/>
            <p:nvPr/>
          </p:nvSpPr>
          <p:spPr>
            <a:xfrm>
              <a:off x="0" y="370252"/>
              <a:ext cx="8928749" cy="484064"/>
            </a:xfrm>
            <a:prstGeom prst="rect">
              <a:avLst/>
            </a:prstGeom>
          </p:spPr>
          <p:txBody>
            <a:bodyPr lIns="0" tIns="0" rIns="0" bIns="0" rtlCol="0" anchor="t">
              <a:spAutoFit/>
            </a:bodyPr>
            <a:lstStyle/>
            <a:p>
              <a:pPr algn="ctr">
                <a:lnSpc>
                  <a:spcPts val="2804"/>
                </a:lnSpc>
              </a:pPr>
              <a:r>
                <a:rPr lang="en-US" sz="2804">
                  <a:solidFill>
                    <a:srgbClr val="227C9D"/>
                  </a:solidFill>
                  <a:latin typeface="Merriweather Bold"/>
                </a:rPr>
                <a:t>NEITHER DO WE</a:t>
              </a:r>
            </a:p>
          </p:txBody>
        </p:sp>
      </p:grpSp>
      <p:sp>
        <p:nvSpPr>
          <p:cNvPr id="35" name="Freeform 35"/>
          <p:cNvSpPr/>
          <p:nvPr/>
        </p:nvSpPr>
        <p:spPr>
          <a:xfrm>
            <a:off x="6653641" y="859985"/>
            <a:ext cx="7693298" cy="2729573"/>
          </a:xfrm>
          <a:custGeom>
            <a:avLst/>
            <a:gdLst/>
            <a:ahLst/>
            <a:cxnLst/>
            <a:rect l="l" t="t" r="r" b="b"/>
            <a:pathLst>
              <a:path w="7693298" h="2729573">
                <a:moveTo>
                  <a:pt x="0" y="0"/>
                </a:moveTo>
                <a:lnTo>
                  <a:pt x="7693299" y="0"/>
                </a:lnTo>
                <a:lnTo>
                  <a:pt x="7693299" y="2729573"/>
                </a:lnTo>
                <a:lnTo>
                  <a:pt x="0" y="2729573"/>
                </a:lnTo>
                <a:lnTo>
                  <a:pt x="0" y="0"/>
                </a:lnTo>
                <a:close/>
              </a:path>
            </a:pathLst>
          </a:custGeom>
          <a:blipFill>
            <a:blip r:embed="rId8"/>
            <a:stretch>
              <a:fillRect/>
            </a:stretch>
          </a:blipFill>
        </p:spPr>
        <p:txBody>
          <a:bodyPr/>
          <a:lstStyle/>
          <a:p>
            <a:endParaRPr lang="LID4096" dirty="0"/>
          </a:p>
        </p:txBody>
      </p:sp>
      <p:sp>
        <p:nvSpPr>
          <p:cNvPr id="36" name="Freeform 36"/>
          <p:cNvSpPr/>
          <p:nvPr/>
        </p:nvSpPr>
        <p:spPr>
          <a:xfrm>
            <a:off x="2868406" y="1606754"/>
            <a:ext cx="2093387" cy="1613108"/>
          </a:xfrm>
          <a:custGeom>
            <a:avLst/>
            <a:gdLst/>
            <a:ahLst/>
            <a:cxnLst/>
            <a:rect l="l" t="t" r="r" b="b"/>
            <a:pathLst>
              <a:path w="2093386" h="1613108">
                <a:moveTo>
                  <a:pt x="0" y="0"/>
                </a:moveTo>
                <a:lnTo>
                  <a:pt x="2093386" y="0"/>
                </a:lnTo>
                <a:lnTo>
                  <a:pt x="2093386" y="1613107"/>
                </a:lnTo>
                <a:lnTo>
                  <a:pt x="0" y="1613107"/>
                </a:lnTo>
                <a:lnTo>
                  <a:pt x="0" y="0"/>
                </a:lnTo>
                <a:close/>
              </a:path>
            </a:pathLst>
          </a:custGeom>
          <a:blipFill>
            <a:blip r:embed="rId9"/>
            <a:stretch>
              <a:fillRect/>
            </a:stretch>
          </a:blipFill>
        </p:spPr>
      </p:sp>
      <p:sp>
        <p:nvSpPr>
          <p:cNvPr id="37" name="TextBox 37"/>
          <p:cNvSpPr txBox="1"/>
          <p:nvPr/>
        </p:nvSpPr>
        <p:spPr>
          <a:xfrm>
            <a:off x="4939610" y="4988219"/>
            <a:ext cx="7999340" cy="800412"/>
          </a:xfrm>
          <a:prstGeom prst="rect">
            <a:avLst/>
          </a:prstGeom>
        </p:spPr>
        <p:txBody>
          <a:bodyPr lIns="0" tIns="0" rIns="0" bIns="0" rtlCol="0" anchor="t">
            <a:spAutoFit/>
          </a:bodyPr>
          <a:lstStyle/>
          <a:p>
            <a:pPr algn="ctr">
              <a:lnSpc>
                <a:spcPts val="3134"/>
              </a:lnSpc>
            </a:pPr>
            <a:r>
              <a:rPr lang="en-US" sz="3134">
                <a:solidFill>
                  <a:srgbClr val="227C9D"/>
                </a:solidFill>
                <a:latin typeface="Merriweather Bold"/>
              </a:rPr>
              <a:t>CAN I COLLABORATE WITH FELLOW WRITERS TO WRITE TOGETHER?</a:t>
            </a:r>
          </a:p>
        </p:txBody>
      </p:sp>
      <p:sp>
        <p:nvSpPr>
          <p:cNvPr id="38" name="TextBox 38"/>
          <p:cNvSpPr txBox="1"/>
          <p:nvPr/>
        </p:nvSpPr>
        <p:spPr>
          <a:xfrm>
            <a:off x="9786079" y="8922530"/>
            <a:ext cx="714212" cy="648575"/>
          </a:xfrm>
          <a:prstGeom prst="rect">
            <a:avLst/>
          </a:prstGeom>
        </p:spPr>
        <p:txBody>
          <a:bodyPr lIns="0" tIns="0" rIns="0" bIns="0" rtlCol="0" anchor="t">
            <a:spAutoFit/>
          </a:bodyPr>
          <a:lstStyle/>
          <a:p>
            <a:pPr algn="ctr">
              <a:lnSpc>
                <a:spcPts val="5016"/>
              </a:lnSpc>
            </a:pPr>
            <a:r>
              <a:rPr lang="en-US" sz="5016">
                <a:solidFill>
                  <a:srgbClr val="227C9D"/>
                </a:solidFill>
                <a:latin typeface="Merriweather Bold"/>
              </a:rPr>
              <a:t>...</a:t>
            </a:r>
          </a:p>
        </p:txBody>
      </p:sp>
      <p:sp>
        <p:nvSpPr>
          <p:cNvPr id="39" name="TextBox 39"/>
          <p:cNvSpPr txBox="1"/>
          <p:nvPr/>
        </p:nvSpPr>
        <p:spPr>
          <a:xfrm>
            <a:off x="8043427" y="6685106"/>
            <a:ext cx="6026270" cy="645369"/>
          </a:xfrm>
          <a:prstGeom prst="rect">
            <a:avLst/>
          </a:prstGeom>
        </p:spPr>
        <p:txBody>
          <a:bodyPr lIns="0" tIns="0" rIns="0" bIns="0" rtlCol="0" anchor="t">
            <a:spAutoFit/>
          </a:bodyPr>
          <a:lstStyle/>
          <a:p>
            <a:pPr algn="ctr">
              <a:lnSpc>
                <a:spcPts val="2523"/>
              </a:lnSpc>
            </a:pPr>
            <a:r>
              <a:rPr lang="en-US" sz="2523">
                <a:solidFill>
                  <a:srgbClr val="227C9D"/>
                </a:solidFill>
                <a:latin typeface="Merriweather Bold"/>
              </a:rPr>
              <a:t>NO, WE DON’T OFFER THIS FEATURE</a:t>
            </a:r>
          </a:p>
        </p:txBody>
      </p:sp>
      <p:sp>
        <p:nvSpPr>
          <p:cNvPr id="40" name="Freeform 40"/>
          <p:cNvSpPr/>
          <p:nvPr/>
        </p:nvSpPr>
        <p:spPr>
          <a:xfrm>
            <a:off x="-795301" y="6647006"/>
            <a:ext cx="2346161" cy="3945354"/>
          </a:xfrm>
          <a:custGeom>
            <a:avLst/>
            <a:gdLst/>
            <a:ahLst/>
            <a:cxnLst/>
            <a:rect l="l" t="t" r="r" b="b"/>
            <a:pathLst>
              <a:path w="2346160" h="3945354">
                <a:moveTo>
                  <a:pt x="0" y="0"/>
                </a:moveTo>
                <a:lnTo>
                  <a:pt x="2346160" y="0"/>
                </a:lnTo>
                <a:lnTo>
                  <a:pt x="2346160" y="3945354"/>
                </a:lnTo>
                <a:lnTo>
                  <a:pt x="0" y="3945354"/>
                </a:lnTo>
                <a:lnTo>
                  <a:pt x="0" y="0"/>
                </a:lnTo>
                <a:close/>
              </a:path>
            </a:pathLst>
          </a:custGeom>
          <a:blipFill>
            <a:blip r:embed="rId10"/>
            <a:stretch>
              <a:fillRect r="-7796"/>
            </a:stretch>
          </a:blipFill>
        </p:spPr>
      </p:sp>
      <p:sp>
        <p:nvSpPr>
          <p:cNvPr id="41" name="Freeform 41"/>
          <p:cNvSpPr/>
          <p:nvPr/>
        </p:nvSpPr>
        <p:spPr>
          <a:xfrm>
            <a:off x="16506928" y="6838259"/>
            <a:ext cx="2745995" cy="3814602"/>
          </a:xfrm>
          <a:custGeom>
            <a:avLst/>
            <a:gdLst/>
            <a:ahLst/>
            <a:cxnLst/>
            <a:rect l="l" t="t" r="r" b="b"/>
            <a:pathLst>
              <a:path w="2745995" h="3814602">
                <a:moveTo>
                  <a:pt x="0" y="0"/>
                </a:moveTo>
                <a:lnTo>
                  <a:pt x="2745995" y="0"/>
                </a:lnTo>
                <a:lnTo>
                  <a:pt x="2745995" y="3814602"/>
                </a:lnTo>
                <a:lnTo>
                  <a:pt x="0" y="3814602"/>
                </a:lnTo>
                <a:lnTo>
                  <a:pt x="0" y="0"/>
                </a:lnTo>
                <a:close/>
              </a:path>
            </a:pathLst>
          </a:custGeom>
          <a:blipFill>
            <a:blip r:embed="rId11"/>
            <a:stretch>
              <a:fillRect/>
            </a:stretch>
          </a:blipFill>
        </p:spPr>
      </p:sp>
      <p:sp>
        <p:nvSpPr>
          <p:cNvPr id="42" name="Freeform 42"/>
          <p:cNvSpPr/>
          <p:nvPr/>
        </p:nvSpPr>
        <p:spPr>
          <a:xfrm>
            <a:off x="1507750" y="168992"/>
            <a:ext cx="967391" cy="690993"/>
          </a:xfrm>
          <a:custGeom>
            <a:avLst/>
            <a:gdLst/>
            <a:ahLst/>
            <a:cxnLst/>
            <a:rect l="l" t="t" r="r" b="b"/>
            <a:pathLst>
              <a:path w="967390" h="690993">
                <a:moveTo>
                  <a:pt x="0" y="0"/>
                </a:moveTo>
                <a:lnTo>
                  <a:pt x="967391" y="0"/>
                </a:lnTo>
                <a:lnTo>
                  <a:pt x="967391" y="690993"/>
                </a:lnTo>
                <a:lnTo>
                  <a:pt x="0" y="690993"/>
                </a:lnTo>
                <a:lnTo>
                  <a:pt x="0" y="0"/>
                </a:lnTo>
                <a:close/>
              </a:path>
            </a:pathLst>
          </a:custGeom>
          <a:blipFill>
            <a:blip r:embed="rId12"/>
            <a:stretch>
              <a:fillRect/>
            </a:stretch>
          </a:blipFill>
        </p:spPr>
      </p:sp>
      <p:grpSp>
        <p:nvGrpSpPr>
          <p:cNvPr id="43" name="Group 43"/>
          <p:cNvGrpSpPr/>
          <p:nvPr/>
        </p:nvGrpSpPr>
        <p:grpSpPr>
          <a:xfrm>
            <a:off x="10029433" y="1711957"/>
            <a:ext cx="941717" cy="941717"/>
            <a:chOff x="0" y="0"/>
            <a:chExt cx="1255623" cy="1255623"/>
          </a:xfrm>
        </p:grpSpPr>
        <p:grpSp>
          <p:nvGrpSpPr>
            <p:cNvPr id="44" name="Group 44"/>
            <p:cNvGrpSpPr/>
            <p:nvPr/>
          </p:nvGrpSpPr>
          <p:grpSpPr>
            <a:xfrm>
              <a:off x="0" y="0"/>
              <a:ext cx="1255623" cy="12556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46" name="TextBox 46"/>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47" name="Freeform 47"/>
            <p:cNvSpPr/>
            <p:nvPr/>
          </p:nvSpPr>
          <p:spPr>
            <a:xfrm>
              <a:off x="40920" y="208603"/>
              <a:ext cx="1173783" cy="838416"/>
            </a:xfrm>
            <a:custGeom>
              <a:avLst/>
              <a:gdLst/>
              <a:ahLst/>
              <a:cxnLst/>
              <a:rect l="l" t="t" r="r" b="b"/>
              <a:pathLst>
                <a:path w="1173783" h="838416">
                  <a:moveTo>
                    <a:pt x="0" y="0"/>
                  </a:moveTo>
                  <a:lnTo>
                    <a:pt x="1173783" y="0"/>
                  </a:lnTo>
                  <a:lnTo>
                    <a:pt x="1173783" y="838416"/>
                  </a:lnTo>
                  <a:lnTo>
                    <a:pt x="0" y="838416"/>
                  </a:lnTo>
                  <a:lnTo>
                    <a:pt x="0" y="0"/>
                  </a:lnTo>
                  <a:close/>
                </a:path>
              </a:pathLst>
            </a:custGeom>
            <a:blipFill>
              <a:blip r:embed="rId13"/>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1271</TotalTime>
  <Words>2148</Words>
  <Application>Microsoft Office PowerPoint</Application>
  <PresentationFormat>Custom</PresentationFormat>
  <Paragraphs>214</Paragraphs>
  <Slides>37</Slides>
  <Notes>3</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Segoe UI</vt:lpstr>
      <vt:lpstr>Tw Cen MT</vt:lpstr>
      <vt:lpstr>Arial</vt:lpstr>
      <vt:lpstr>Segoe</vt:lpstr>
      <vt:lpstr>Trocchi</vt:lpstr>
      <vt:lpstr>Merriweather</vt:lpstr>
      <vt:lpstr>Merriweather Bold</vt:lpstr>
      <vt:lpstr>Georgia</vt:lpstr>
      <vt:lpstr>DAGGERSQUARE</vt:lpstr>
      <vt:lpstr>Brasika</vt:lpstr>
      <vt:lpstr>Gulfs Display</vt:lpstr>
      <vt:lpstr>Public Sans Bold</vt:lpstr>
      <vt:lpstr>TT Norms</vt:lpstr>
      <vt:lpstr>Public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Modern Business Infographic Presentation</dc:title>
  <dc:creator>Yousef</dc:creator>
  <cp:lastModifiedBy>omar khalili</cp:lastModifiedBy>
  <cp:revision>36</cp:revision>
  <dcterms:created xsi:type="dcterms:W3CDTF">2006-08-16T00:00:00Z</dcterms:created>
  <dcterms:modified xsi:type="dcterms:W3CDTF">2024-05-25T16:09:55Z</dcterms:modified>
  <dc:identifier>DAGFXScZNsw</dc:identifier>
</cp:coreProperties>
</file>